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Begrüßung. Ziel der 30 Minuten: zeigen, wie P&amp;P Bewerbungen, Einstellung, Zeit und Urlaub in einem System führt — ohne Medienbrüche. Alles, was gezeigt wird, läuft live unter pp.humancapital-group.com.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Für die GF entscheidend: keine Insel. Die Naht ist ein Ereignis (Einstellung) mit einer Richtung. Rechte hr:read / hr:write, ohne Lohndaten.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Alle Daten sind erfunden (example.org). Die Instanzen sind Wegwerf-Instanzen mit eigener Datenbank — nichts davon berührt echte Daten.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Abschluss mit einer konkreten Frage: Welche Abteilung startet als Pilot? Und wer ist die Ansprechperson bei P&amp;P?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Nicht anklagen, wiedererkennen lassen. Fragen: Welcher der vier Punkte trifft bei P&amp;P am meisten? Darauf in der Demo den Schwerpunkt legen.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Die drei Adressen sind die Demo. Kein Login nötig — für die Vorführung freigeschaltet. Reihenfolge in der Demo: 3 → 1 → 2 (vom Bewerber zur Personalabteilung zum Mitarbeiter).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Der rote Faden der Software: Vom Stellenprofil bis zum Austritt eine Kette. Was in Station 6 eingestellt wird, ist in Station 7 ohne Abtippen ein Mitarbeiter.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Demo-Punkte im HR-CRM: Übersicht → Kandidaten (36 Bewerber, Pipeline) → eine Akte öffnen → Personal (HR): 12 Mitarbeitende, 2 offene Urlaubsanträge, 1 Krankmeldung.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Demo: pp-bewerber.humancapital-group.com → Sprache auf Arabisch oder Türkisch stellen → Stellen → Bewerberportal → Anmeldung demo@example.org / Vorfuehrung-2026 (Maria Beispiel): 2 offene Unterlagen, Eignungstest bereit, 3 Terminvorschläge.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Wichtig für eine Geschäftsführung: Betriebsrat und Datenschutz sind im Schema, nicht in einer Aktennotiz. Beim Test gibt es kein Feld „abgelehnt".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Demo: pp-mitarbeiter.humancapital-group.com — oben die Leiste „Ansicht als": Albena (Mitarbeiterin) → Kommen drücken, Urlaub beantragen; dann Nathalie Bauer (Personal) → Antrag sehen und genehmigen.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Kein Marketing-Slide: jeder Punkt ist im System sichtbar (Einstellungen → Rollen; Prüfprotokoll; DSGVO-Anfragen).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E215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0" y="0"/>
            <a:ext cx="3474720" cy="5143500"/>
          </a:xfrm>
          <a:prstGeom prst="rect">
            <a:avLst/>
          </a:prstGeom>
          <a:solidFill>
            <a:srgbClr val="26418C"/>
          </a:solidFill>
          <a:ln w="12700">
            <a:solidFill>
              <a:srgbClr val="26418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355080" y="1600200"/>
            <a:ext cx="2103120" cy="2103120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37960" y="1783080"/>
            <a:ext cx="1737360" cy="1737360"/>
          </a:xfrm>
          <a:prstGeom prst="rect">
            <a:avLst/>
          </a:prstGeom>
        </p:spPr>
      </p:pic>
      <p:sp>
        <p:nvSpPr>
          <p:cNvPr id="5" name="Text 2"/>
          <p:cNvSpPr txBox="1"/>
          <p:nvPr/>
        </p:nvSpPr>
        <p:spPr>
          <a:xfrm>
            <a:off x="548640" y="1188720"/>
            <a:ext cx="5029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Personal &amp; Recruiting</a:t>
            </a:r>
            <a:endParaRPr lang="en-US" sz="3200" dirty="0"/>
          </a:p>
        </p:txBody>
      </p:sp>
      <p:sp>
        <p:nvSpPr>
          <p:cNvPr id="6" name="Text 3"/>
          <p:cNvSpPr txBox="1"/>
          <p:nvPr/>
        </p:nvSpPr>
        <p:spPr>
          <a:xfrm>
            <a:off x="548640" y="1783080"/>
            <a:ext cx="49377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für die P&amp;P Group</a:t>
            </a:r>
            <a:endParaRPr lang="en-US" sz="2800" dirty="0"/>
          </a:p>
        </p:txBody>
      </p:sp>
      <p:sp>
        <p:nvSpPr>
          <p:cNvPr id="7" name="Text 4"/>
          <p:cNvSpPr txBox="1"/>
          <p:nvPr/>
        </p:nvSpPr>
        <p:spPr>
          <a:xfrm>
            <a:off x="548640" y="2560320"/>
            <a:ext cx="49377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Ein System für Bewerbung, Einstellung, Zeit und Urlaub —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maßgeschneiderter Prototyp, live vorführbar.</a:t>
            </a:r>
            <a:endParaRPr lang="en-US" sz="1400" dirty="0"/>
          </a:p>
        </p:txBody>
      </p:sp>
      <p:sp>
        <p:nvSpPr>
          <p:cNvPr id="8" name="Text 5"/>
          <p:cNvSpPr txBox="1"/>
          <p:nvPr/>
        </p:nvSpPr>
        <p:spPr>
          <a:xfrm>
            <a:off x="548640" y="429768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Vorstellung am 17. September 2026 · Human Capital Group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29600" y="256032"/>
            <a:ext cx="566928" cy="566928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457200" y="292608"/>
            <a:ext cx="7498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E21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Passt zur bestehenden P&amp;P-Software</a:t>
            </a:r>
            <a:endParaRPr lang="en-US" sz="2800" dirty="0"/>
          </a:p>
        </p:txBody>
      </p:sp>
      <p:sp>
        <p:nvSpPr>
          <p:cNvPr id="4" name="Text 1"/>
          <p:cNvSpPr txBox="1"/>
          <p:nvPr/>
        </p:nvSpPr>
        <p:spPr>
          <a:xfrm>
            <a:off x="457200" y="822960"/>
            <a:ext cx="7498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A6B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Eine Naht, kein Abgleich: ein Ereignis, eine Richtung</a:t>
            </a:r>
            <a:endParaRPr lang="en-US" sz="1300" dirty="0"/>
          </a:p>
        </p:txBody>
      </p:sp>
      <p:sp>
        <p:nvSpPr>
          <p:cNvPr id="5" name="Text 2"/>
          <p:cNvSpPr txBox="1"/>
          <p:nvPr/>
        </p:nvSpPr>
        <p:spPr>
          <a:xfrm>
            <a:off x="457200" y="47548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D9D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Prototyp für die P&amp;P Group · 17.09.2026</a:t>
            </a:r>
            <a:endParaRPr lang="en-US" sz="900" dirty="0"/>
          </a:p>
        </p:txBody>
      </p:sp>
      <p:sp>
        <p:nvSpPr>
          <p:cNvPr id="6" name="Shape 3"/>
          <p:cNvSpPr/>
          <p:nvPr/>
        </p:nvSpPr>
        <p:spPr>
          <a:xfrm>
            <a:off x="457200" y="1554480"/>
            <a:ext cx="3291840" cy="2377440"/>
          </a:xfrm>
          <a:prstGeom prst="roundRect">
            <a:avLst>
              <a:gd name="adj" fmla="val 3846"/>
            </a:avLst>
          </a:prstGeom>
          <a:solidFill>
            <a:srgbClr val="EBEEF2"/>
          </a:solidFill>
          <a:ln w="12700">
            <a:solidFill>
              <a:srgbClr val="EBEEF2"/>
            </a:solidFill>
            <a:prstDash val="solid"/>
          </a:ln>
        </p:spPr>
      </p:sp>
      <p:sp>
        <p:nvSpPr>
          <p:cNvPr id="7" name="Text 4"/>
          <p:cNvSpPr txBox="1"/>
          <p:nvPr/>
        </p:nvSpPr>
        <p:spPr>
          <a:xfrm>
            <a:off x="640080" y="1691640"/>
            <a:ext cx="2926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E21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Recruiting &amp; Bewerbungsverfahren</a:t>
            </a:r>
            <a:endParaRPr lang="en-US" sz="1400" dirty="0"/>
          </a:p>
        </p:txBody>
      </p:sp>
      <p:sp>
        <p:nvSpPr>
          <p:cNvPr id="8" name="Text 5"/>
          <p:cNvSpPr txBox="1"/>
          <p:nvPr/>
        </p:nvSpPr>
        <p:spPr>
          <a:xfrm>
            <a:off x="640080" y="2194560"/>
            <a:ext cx="292608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2121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Stellenprofile, Anzeigen, Vakanzen</a:t>
            </a:r>
            <a:endParaRPr lang="en-US" sz="11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2121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Bewerbungen, Tests, Gespräche</a:t>
            </a:r>
            <a:endParaRPr lang="en-US" sz="11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2121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Talentpool, Pipeline</a:t>
            </a:r>
            <a:endParaRPr lang="en-US" sz="11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2121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Bewerberportal in 6 Sprachen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3931920" y="2468880"/>
            <a:ext cx="1280160" cy="548640"/>
          </a:xfrm>
          <a:prstGeom prst="rightArrow">
            <a:avLst/>
          </a:prstGeom>
          <a:solidFill>
            <a:srgbClr val="756AAE"/>
          </a:solidFill>
          <a:ln w="12700">
            <a:solidFill>
              <a:srgbClr val="756AAE"/>
            </a:solidFill>
            <a:prstDash val="solid"/>
          </a:ln>
        </p:spPr>
      </p:sp>
      <p:sp>
        <p:nvSpPr>
          <p:cNvPr id="10" name="Text 7"/>
          <p:cNvSpPr txBox="1"/>
          <p:nvPr/>
        </p:nvSpPr>
        <p:spPr>
          <a:xfrm>
            <a:off x="3840480" y="3063240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756A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eingestellt</a:t>
            </a:r>
            <a:endParaRPr lang="en-US" sz="1000" dirty="0"/>
          </a:p>
        </p:txBody>
      </p:sp>
      <p:sp>
        <p:nvSpPr>
          <p:cNvPr id="11" name="Shape 8"/>
          <p:cNvSpPr/>
          <p:nvPr/>
        </p:nvSpPr>
        <p:spPr>
          <a:xfrm>
            <a:off x="5394960" y="1554480"/>
            <a:ext cx="3291840" cy="2377440"/>
          </a:xfrm>
          <a:prstGeom prst="roundRect">
            <a:avLst>
              <a:gd name="adj" fmla="val 3846"/>
            </a:avLst>
          </a:prstGeom>
          <a:solidFill>
            <a:srgbClr val="E4E8F3"/>
          </a:solidFill>
          <a:ln w="12700">
            <a:solidFill>
              <a:srgbClr val="E4E8F3"/>
            </a:solidFill>
            <a:prstDash val="solid"/>
          </a:ln>
        </p:spPr>
      </p:sp>
      <p:sp>
        <p:nvSpPr>
          <p:cNvPr id="12" name="Text 9"/>
          <p:cNvSpPr txBox="1"/>
          <p:nvPr/>
        </p:nvSpPr>
        <p:spPr>
          <a:xfrm>
            <a:off x="5577840" y="1691640"/>
            <a:ext cx="2926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E21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HR-Modul der P&amp;P-Software</a:t>
            </a:r>
            <a:endParaRPr lang="en-US" sz="1400" dirty="0"/>
          </a:p>
        </p:txBody>
      </p:sp>
      <p:sp>
        <p:nvSpPr>
          <p:cNvPr id="13" name="Text 10"/>
          <p:cNvSpPr txBox="1"/>
          <p:nvPr/>
        </p:nvSpPr>
        <p:spPr>
          <a:xfrm>
            <a:off x="5577840" y="2194560"/>
            <a:ext cx="292608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2121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Mitarbeiter, Personalakte</a:t>
            </a:r>
            <a:endParaRPr lang="en-US" sz="11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2121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Onboarding, Schulungen</a:t>
            </a:r>
            <a:endParaRPr lang="en-US" sz="11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2121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Gehälter, DATEV-Export</a:t>
            </a:r>
            <a:endParaRPr lang="en-US" sz="11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2121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Schichtplanung, Organigramm</a:t>
            </a:r>
            <a:endParaRPr lang="en-US" sz="1100" dirty="0"/>
          </a:p>
        </p:txBody>
      </p:sp>
      <p:sp>
        <p:nvSpPr>
          <p:cNvPr id="14" name="Text 11"/>
          <p:cNvSpPr txBox="1"/>
          <p:nvPr/>
        </p:nvSpPr>
        <p:spPr>
          <a:xfrm>
            <a:off x="457200" y="406908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121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Wer eingestellt ist, wird per Schnittstelle als Mitarbeiter übergeben — einmal, in eine Richtung, mit Vorschau. Kein doppeltes Pflegen, keine zwei Wahrheiten. Ob das Recruiting-Modul der P&amp;P-Software daneben stillgelegt wird, ist eine fachliche Entscheidung — keine technische.</a:t>
            </a:r>
            <a:endParaRPr lang="en-US" sz="1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E215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138160" y="274320"/>
            <a:ext cx="640080" cy="64008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457200" y="320040"/>
            <a:ext cx="5486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Live-Demo</a:t>
            </a:r>
            <a:endParaRPr lang="en-US" sz="3200" dirty="0"/>
          </a:p>
        </p:txBody>
      </p:sp>
      <p:sp>
        <p:nvSpPr>
          <p:cNvPr id="4" name="Text 1"/>
          <p:cNvSpPr txBox="1"/>
          <p:nvPr/>
        </p:nvSpPr>
        <p:spPr>
          <a:xfrm>
            <a:off x="457200" y="86868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Alles läuft — ohne Anmeldung, für die Vorführung freigeschaltet</a:t>
            </a:r>
            <a:endParaRPr lang="en-US" sz="1300" dirty="0"/>
          </a:p>
        </p:txBody>
      </p:sp>
      <p:sp>
        <p:nvSpPr>
          <p:cNvPr id="5" name="Shape 2"/>
          <p:cNvSpPr/>
          <p:nvPr/>
        </p:nvSpPr>
        <p:spPr>
          <a:xfrm>
            <a:off x="457200" y="1463040"/>
            <a:ext cx="8229600" cy="868680"/>
          </a:xfrm>
          <a:prstGeom prst="roundRect">
            <a:avLst>
              <a:gd name="adj" fmla="val 8421"/>
            </a:avLst>
          </a:prstGeom>
          <a:solidFill>
            <a:srgbClr val="26418C"/>
          </a:solidFill>
          <a:ln w="12700">
            <a:solidFill>
              <a:srgbClr val="26418C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640080" y="1664208"/>
            <a:ext cx="457200" cy="45720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7" name="Text 4"/>
          <p:cNvSpPr txBox="1"/>
          <p:nvPr/>
        </p:nvSpPr>
        <p:spPr>
          <a:xfrm>
            <a:off x="640080" y="166420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E21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400" dirty="0"/>
          </a:p>
        </p:txBody>
      </p:sp>
      <p:sp>
        <p:nvSpPr>
          <p:cNvPr id="8" name="Text 5"/>
          <p:cNvSpPr txBox="1"/>
          <p:nvPr/>
        </p:nvSpPr>
        <p:spPr>
          <a:xfrm>
            <a:off x="1280160" y="1554480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Bewerberfläche</a:t>
            </a:r>
            <a:endParaRPr lang="en-US" sz="1400" dirty="0"/>
          </a:p>
        </p:txBody>
      </p:sp>
      <p:sp>
        <p:nvSpPr>
          <p:cNvPr id="9" name="Text 6"/>
          <p:cNvSpPr txBox="1"/>
          <p:nvPr/>
        </p:nvSpPr>
        <p:spPr>
          <a:xfrm>
            <a:off x="1280160" y="1874520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pp-bewerber.humancapital-group.com</a:t>
            </a:r>
            <a:endParaRPr lang="en-US" sz="1050" dirty="0"/>
          </a:p>
        </p:txBody>
      </p:sp>
      <p:sp>
        <p:nvSpPr>
          <p:cNvPr id="10" name="Text 7"/>
          <p:cNvSpPr txBox="1"/>
          <p:nvPr/>
        </p:nvSpPr>
        <p:spPr>
          <a:xfrm>
            <a:off x="4480560" y="1554480"/>
            <a:ext cx="4023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Sprache umschalten · Stelle öffnen · Bewerberportal: demo@example.org / Vorfuehrung-2026</a:t>
            </a:r>
            <a:endParaRPr lang="en-US" sz="1000" dirty="0"/>
          </a:p>
        </p:txBody>
      </p:sp>
      <p:sp>
        <p:nvSpPr>
          <p:cNvPr id="11" name="Shape 8"/>
          <p:cNvSpPr/>
          <p:nvPr/>
        </p:nvSpPr>
        <p:spPr>
          <a:xfrm>
            <a:off x="457200" y="2468880"/>
            <a:ext cx="8229600" cy="868680"/>
          </a:xfrm>
          <a:prstGeom prst="roundRect">
            <a:avLst>
              <a:gd name="adj" fmla="val 8421"/>
            </a:avLst>
          </a:prstGeom>
          <a:solidFill>
            <a:srgbClr val="26418C"/>
          </a:solidFill>
          <a:ln w="12700">
            <a:solidFill>
              <a:srgbClr val="26418C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640080" y="2670048"/>
            <a:ext cx="457200" cy="45720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3" name="Text 10"/>
          <p:cNvSpPr txBox="1"/>
          <p:nvPr/>
        </p:nvSpPr>
        <p:spPr>
          <a:xfrm>
            <a:off x="640080" y="267004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E21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400" dirty="0"/>
          </a:p>
        </p:txBody>
      </p:sp>
      <p:sp>
        <p:nvSpPr>
          <p:cNvPr id="14" name="Text 11"/>
          <p:cNvSpPr txBox="1"/>
          <p:nvPr/>
        </p:nvSpPr>
        <p:spPr>
          <a:xfrm>
            <a:off x="1280160" y="2560320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 &amp; Recruiting</a:t>
            </a:r>
            <a:endParaRPr lang="en-US" sz="1400" dirty="0"/>
          </a:p>
        </p:txBody>
      </p:sp>
      <p:sp>
        <p:nvSpPr>
          <p:cNvPr id="15" name="Text 12"/>
          <p:cNvSpPr txBox="1"/>
          <p:nvPr/>
        </p:nvSpPr>
        <p:spPr>
          <a:xfrm>
            <a:off x="1280160" y="2880360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pp-hr.humancapital-group.com</a:t>
            </a:r>
            <a:endParaRPr lang="en-US" sz="1050" dirty="0"/>
          </a:p>
        </p:txBody>
      </p:sp>
      <p:sp>
        <p:nvSpPr>
          <p:cNvPr id="16" name="Text 13"/>
          <p:cNvSpPr txBox="1"/>
          <p:nvPr/>
        </p:nvSpPr>
        <p:spPr>
          <a:xfrm>
            <a:off x="4480560" y="2560320"/>
            <a:ext cx="4023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Übersicht · Kandidaten &amp; Pipeline · Bewerbungsverfahren · Personal (HR): Belegschaft, Urlaub, Fristen</a:t>
            </a:r>
            <a:endParaRPr lang="en-US" sz="1000" dirty="0"/>
          </a:p>
        </p:txBody>
      </p:sp>
      <p:sp>
        <p:nvSpPr>
          <p:cNvPr id="17" name="Shape 14"/>
          <p:cNvSpPr/>
          <p:nvPr/>
        </p:nvSpPr>
        <p:spPr>
          <a:xfrm>
            <a:off x="457200" y="3474720"/>
            <a:ext cx="8229600" cy="868680"/>
          </a:xfrm>
          <a:prstGeom prst="roundRect">
            <a:avLst>
              <a:gd name="adj" fmla="val 8421"/>
            </a:avLst>
          </a:prstGeom>
          <a:solidFill>
            <a:srgbClr val="26418C"/>
          </a:solidFill>
          <a:ln w="12700">
            <a:solidFill>
              <a:srgbClr val="26418C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640080" y="3675888"/>
            <a:ext cx="457200" cy="45720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9" name="Text 16"/>
          <p:cNvSpPr txBox="1"/>
          <p:nvPr/>
        </p:nvSpPr>
        <p:spPr>
          <a:xfrm>
            <a:off x="640080" y="367588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E21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400" dirty="0"/>
          </a:p>
        </p:txBody>
      </p:sp>
      <p:sp>
        <p:nvSpPr>
          <p:cNvPr id="20" name="Text 17"/>
          <p:cNvSpPr txBox="1"/>
          <p:nvPr/>
        </p:nvSpPr>
        <p:spPr>
          <a:xfrm>
            <a:off x="1280160" y="3566160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Mitarbeiterportal</a:t>
            </a:r>
            <a:endParaRPr lang="en-US" sz="1400" dirty="0"/>
          </a:p>
        </p:txBody>
      </p:sp>
      <p:sp>
        <p:nvSpPr>
          <p:cNvPr id="21" name="Text 18"/>
          <p:cNvSpPr txBox="1"/>
          <p:nvPr/>
        </p:nvSpPr>
        <p:spPr>
          <a:xfrm>
            <a:off x="1280160" y="3886200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pp-mitarbeiter.humancapital-group.com</a:t>
            </a:r>
            <a:endParaRPr lang="en-US" sz="1050" dirty="0"/>
          </a:p>
        </p:txBody>
      </p:sp>
      <p:sp>
        <p:nvSpPr>
          <p:cNvPr id="22" name="Text 19"/>
          <p:cNvSpPr txBox="1"/>
          <p:nvPr/>
        </p:nvSpPr>
        <p:spPr>
          <a:xfrm>
            <a:off x="4480560" y="3566160"/>
            <a:ext cx="4023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Ansicht als Albena (Mitarbeiterin): Kommen, Urlaub · als Nathalie Bauer (Personal): genehmigen</a:t>
            </a:r>
            <a:endParaRPr lang="en-US" sz="1000" dirty="0"/>
          </a:p>
        </p:txBody>
      </p:sp>
      <p:sp>
        <p:nvSpPr>
          <p:cNvPr id="23" name="Text 20"/>
          <p:cNvSpPr txBox="1"/>
          <p:nvPr/>
        </p:nvSpPr>
        <p:spPr>
          <a:xfrm>
            <a:off x="457200" y="452628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Einstieg für alle drei: pp.humancapital-group.com</a:t>
            </a:r>
            <a:endParaRPr lang="en-US" sz="1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29600" y="256032"/>
            <a:ext cx="566928" cy="566928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457200" y="292608"/>
            <a:ext cx="7498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E21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Nächste Schritte</a:t>
            </a:r>
            <a:endParaRPr lang="en-US" sz="2800" dirty="0"/>
          </a:p>
        </p:txBody>
      </p:sp>
      <p:sp>
        <p:nvSpPr>
          <p:cNvPr id="4" name="Text 1"/>
          <p:cNvSpPr txBox="1"/>
          <p:nvPr/>
        </p:nvSpPr>
        <p:spPr>
          <a:xfrm>
            <a:off x="457200" y="822960"/>
            <a:ext cx="7498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A6B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Vom Prototyp zum Pilotbetrieb in vier Wochen</a:t>
            </a:r>
            <a:endParaRPr lang="en-US" sz="1300" dirty="0"/>
          </a:p>
        </p:txBody>
      </p:sp>
      <p:sp>
        <p:nvSpPr>
          <p:cNvPr id="5" name="Text 2"/>
          <p:cNvSpPr txBox="1"/>
          <p:nvPr/>
        </p:nvSpPr>
        <p:spPr>
          <a:xfrm>
            <a:off x="457200" y="47548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D9D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Prototyp für die P&amp;P Group · 17.09.2026</a:t>
            </a:r>
            <a:endParaRPr lang="en-US" sz="900" dirty="0"/>
          </a:p>
        </p:txBody>
      </p:sp>
      <p:sp>
        <p:nvSpPr>
          <p:cNvPr id="6" name="Shape 3"/>
          <p:cNvSpPr/>
          <p:nvPr/>
        </p:nvSpPr>
        <p:spPr>
          <a:xfrm>
            <a:off x="457200" y="1371600"/>
            <a:ext cx="1920240" cy="2468880"/>
          </a:xfrm>
          <a:prstGeom prst="roundRect">
            <a:avLst>
              <a:gd name="adj" fmla="val 3810"/>
            </a:avLst>
          </a:prstGeom>
          <a:solidFill>
            <a:srgbClr val="EBEEF2"/>
          </a:solidFill>
          <a:ln w="12700">
            <a:solidFill>
              <a:srgbClr val="EBEEF2"/>
            </a:solidFill>
            <a:prstDash val="solid"/>
          </a:ln>
        </p:spPr>
      </p:sp>
      <p:sp>
        <p:nvSpPr>
          <p:cNvPr id="7" name="Text 4"/>
          <p:cNvSpPr txBox="1"/>
          <p:nvPr/>
        </p:nvSpPr>
        <p:spPr>
          <a:xfrm>
            <a:off x="640080" y="1508760"/>
            <a:ext cx="1554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0E21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Woche 1</a:t>
            </a:r>
            <a:endParaRPr lang="en-US" sz="1100" dirty="0"/>
          </a:p>
        </p:txBody>
      </p:sp>
      <p:sp>
        <p:nvSpPr>
          <p:cNvPr id="8" name="Text 5"/>
          <p:cNvSpPr txBox="1"/>
          <p:nvPr/>
        </p:nvSpPr>
        <p:spPr>
          <a:xfrm>
            <a:off x="640080" y="1828800"/>
            <a:ext cx="1554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E21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Entscheidung &amp; Rollen</a:t>
            </a:r>
            <a:endParaRPr lang="en-US" sz="1350" dirty="0"/>
          </a:p>
        </p:txBody>
      </p:sp>
      <p:sp>
        <p:nvSpPr>
          <p:cNvPr id="9" name="Text 6"/>
          <p:cNvSpPr txBox="1"/>
          <p:nvPr/>
        </p:nvSpPr>
        <p:spPr>
          <a:xfrm>
            <a:off x="640080" y="2423160"/>
            <a:ext cx="15544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121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Wer nutzt was: Personal, Führungskräfte, Beschäftigte. Betriebsrat einbinden (Zeiterfassung, Eignungstest).</a:t>
            </a:r>
            <a:endParaRPr lang="en-US" sz="1000" dirty="0"/>
          </a:p>
        </p:txBody>
      </p:sp>
      <p:sp>
        <p:nvSpPr>
          <p:cNvPr id="10" name="Shape 7"/>
          <p:cNvSpPr/>
          <p:nvPr/>
        </p:nvSpPr>
        <p:spPr>
          <a:xfrm>
            <a:off x="2560320" y="1371600"/>
            <a:ext cx="1920240" cy="2468880"/>
          </a:xfrm>
          <a:prstGeom prst="roundRect">
            <a:avLst>
              <a:gd name="adj" fmla="val 3810"/>
            </a:avLst>
          </a:prstGeom>
          <a:solidFill>
            <a:srgbClr val="EBEEF2"/>
          </a:solidFill>
          <a:ln w="12700">
            <a:solidFill>
              <a:srgbClr val="EBEEF2"/>
            </a:solidFill>
            <a:prstDash val="solid"/>
          </a:ln>
        </p:spPr>
      </p:sp>
      <p:sp>
        <p:nvSpPr>
          <p:cNvPr id="11" name="Text 8"/>
          <p:cNvSpPr txBox="1"/>
          <p:nvPr/>
        </p:nvSpPr>
        <p:spPr>
          <a:xfrm>
            <a:off x="2743200" y="1508760"/>
            <a:ext cx="1554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2641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Woche 2</a:t>
            </a:r>
            <a:endParaRPr lang="en-US" sz="1100" dirty="0"/>
          </a:p>
        </p:txBody>
      </p:sp>
      <p:sp>
        <p:nvSpPr>
          <p:cNvPr id="12" name="Text 9"/>
          <p:cNvSpPr txBox="1"/>
          <p:nvPr/>
        </p:nvSpPr>
        <p:spPr>
          <a:xfrm>
            <a:off x="2743200" y="1828800"/>
            <a:ext cx="1554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E21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Daten &amp; Marke</a:t>
            </a:r>
            <a:endParaRPr lang="en-US" sz="1350" dirty="0"/>
          </a:p>
        </p:txBody>
      </p:sp>
      <p:sp>
        <p:nvSpPr>
          <p:cNvPr id="13" name="Text 10"/>
          <p:cNvSpPr txBox="1"/>
          <p:nvPr/>
        </p:nvSpPr>
        <p:spPr>
          <a:xfrm>
            <a:off x="2743200" y="2423160"/>
            <a:ext cx="15544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121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Stellen, Belegschaft und Abteilungen übernehmen. P&amp;P-Marke, Firmierungen, Standorte, Feiertage.</a:t>
            </a:r>
            <a:endParaRPr lang="en-US" sz="1000" dirty="0"/>
          </a:p>
        </p:txBody>
      </p:sp>
      <p:sp>
        <p:nvSpPr>
          <p:cNvPr id="14" name="Shape 11"/>
          <p:cNvSpPr/>
          <p:nvPr/>
        </p:nvSpPr>
        <p:spPr>
          <a:xfrm>
            <a:off x="4663440" y="1371600"/>
            <a:ext cx="1920240" cy="2468880"/>
          </a:xfrm>
          <a:prstGeom prst="roundRect">
            <a:avLst>
              <a:gd name="adj" fmla="val 3810"/>
            </a:avLst>
          </a:prstGeom>
          <a:solidFill>
            <a:srgbClr val="EBEEF2"/>
          </a:solidFill>
          <a:ln w="12700">
            <a:solidFill>
              <a:srgbClr val="EBEEF2"/>
            </a:solidFill>
            <a:prstDash val="solid"/>
          </a:ln>
        </p:spPr>
      </p:sp>
      <p:sp>
        <p:nvSpPr>
          <p:cNvPr id="15" name="Text 12"/>
          <p:cNvSpPr txBox="1"/>
          <p:nvPr/>
        </p:nvSpPr>
        <p:spPr>
          <a:xfrm>
            <a:off x="4846320" y="1508760"/>
            <a:ext cx="1554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756A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Woche 3</a:t>
            </a:r>
            <a:endParaRPr lang="en-US" sz="1100" dirty="0"/>
          </a:p>
        </p:txBody>
      </p:sp>
      <p:sp>
        <p:nvSpPr>
          <p:cNvPr id="16" name="Text 13"/>
          <p:cNvSpPr txBox="1"/>
          <p:nvPr/>
        </p:nvSpPr>
        <p:spPr>
          <a:xfrm>
            <a:off x="4846320" y="1828800"/>
            <a:ext cx="1554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E21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Pilot mit einer Abteilung</a:t>
            </a:r>
            <a:endParaRPr lang="en-US" sz="1350" dirty="0"/>
          </a:p>
        </p:txBody>
      </p:sp>
      <p:sp>
        <p:nvSpPr>
          <p:cNvPr id="17" name="Text 14"/>
          <p:cNvSpPr txBox="1"/>
          <p:nvPr/>
        </p:nvSpPr>
        <p:spPr>
          <a:xfrm>
            <a:off x="4846320" y="2423160"/>
            <a:ext cx="15544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121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Zeiterfassung und Urlaub für eine Abteilung; Bewerbungen für zwei offene Stellen über die neue Fläche.</a:t>
            </a:r>
            <a:endParaRPr lang="en-US" sz="1000" dirty="0"/>
          </a:p>
        </p:txBody>
      </p:sp>
      <p:sp>
        <p:nvSpPr>
          <p:cNvPr id="18" name="Shape 15"/>
          <p:cNvSpPr/>
          <p:nvPr/>
        </p:nvSpPr>
        <p:spPr>
          <a:xfrm>
            <a:off x="6766560" y="1371600"/>
            <a:ext cx="1920240" cy="2468880"/>
          </a:xfrm>
          <a:prstGeom prst="roundRect">
            <a:avLst>
              <a:gd name="adj" fmla="val 3810"/>
            </a:avLst>
          </a:prstGeom>
          <a:solidFill>
            <a:srgbClr val="EBEEF2"/>
          </a:solidFill>
          <a:ln w="12700">
            <a:solidFill>
              <a:srgbClr val="EBEEF2"/>
            </a:solidFill>
            <a:prstDash val="solid"/>
          </a:ln>
        </p:spPr>
      </p:sp>
      <p:sp>
        <p:nvSpPr>
          <p:cNvPr id="19" name="Text 16"/>
          <p:cNvSpPr txBox="1"/>
          <p:nvPr/>
        </p:nvSpPr>
        <p:spPr>
          <a:xfrm>
            <a:off x="6949440" y="1508760"/>
            <a:ext cx="1554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0E21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Woche 4</a:t>
            </a:r>
            <a:endParaRPr lang="en-US" sz="1100" dirty="0"/>
          </a:p>
        </p:txBody>
      </p:sp>
      <p:sp>
        <p:nvSpPr>
          <p:cNvPr id="20" name="Text 17"/>
          <p:cNvSpPr txBox="1"/>
          <p:nvPr/>
        </p:nvSpPr>
        <p:spPr>
          <a:xfrm>
            <a:off x="6949440" y="1828800"/>
            <a:ext cx="1554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E21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Auswertung &amp; Ausbau</a:t>
            </a:r>
            <a:endParaRPr lang="en-US" sz="1350" dirty="0"/>
          </a:p>
        </p:txBody>
      </p:sp>
      <p:sp>
        <p:nvSpPr>
          <p:cNvPr id="21" name="Text 18"/>
          <p:cNvSpPr txBox="1"/>
          <p:nvPr/>
        </p:nvSpPr>
        <p:spPr>
          <a:xfrm>
            <a:off x="6949440" y="2423160"/>
            <a:ext cx="15544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121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Was hat sich bewährt, was fehlt. Naht zur P&amp;P-Software. Dann Ausrollen auf alle Gesellschaften.</a:t>
            </a:r>
            <a:endParaRPr lang="en-US" sz="1000" dirty="0"/>
          </a:p>
        </p:txBody>
      </p:sp>
      <p:sp>
        <p:nvSpPr>
          <p:cNvPr id="22" name="Text 19"/>
          <p:cNvSpPr txBox="1"/>
          <p:nvPr/>
        </p:nvSpPr>
        <p:spPr>
          <a:xfrm>
            <a:off x="457200" y="402336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121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Betrieb: eigene Server in Deutschland, Wartung und Weiterentwicklung durch die Human Capital Group. Kosten und Vertragsmodell besprechen wir nach dem Pilot — auf Basis dessen, was P&amp;P wirklich nutzt.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29600" y="256032"/>
            <a:ext cx="566928" cy="566928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457200" y="292608"/>
            <a:ext cx="7498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E21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 Personalarbeit heute reißt</a:t>
            </a:r>
            <a:endParaRPr lang="en-US" sz="2800" dirty="0"/>
          </a:p>
        </p:txBody>
      </p:sp>
      <p:sp>
        <p:nvSpPr>
          <p:cNvPr id="4" name="Text 1"/>
          <p:cNvSpPr txBox="1"/>
          <p:nvPr/>
        </p:nvSpPr>
        <p:spPr>
          <a:xfrm>
            <a:off x="457200" y="822960"/>
            <a:ext cx="7498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A6B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Vier typische Brüche — jeder kostet Zeit, und jeder ist ein Risiko</a:t>
            </a:r>
            <a:endParaRPr lang="en-US" sz="1300" dirty="0"/>
          </a:p>
        </p:txBody>
      </p:sp>
      <p:sp>
        <p:nvSpPr>
          <p:cNvPr id="5" name="Text 2"/>
          <p:cNvSpPr txBox="1"/>
          <p:nvPr/>
        </p:nvSpPr>
        <p:spPr>
          <a:xfrm>
            <a:off x="457200" y="47548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D9D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Prototyp für die P&amp;P Group · 17.09.2026</a:t>
            </a:r>
            <a:endParaRPr lang="en-US" sz="900" dirty="0"/>
          </a:p>
        </p:txBody>
      </p:sp>
      <p:sp>
        <p:nvSpPr>
          <p:cNvPr id="6" name="Shape 3"/>
          <p:cNvSpPr/>
          <p:nvPr/>
        </p:nvSpPr>
        <p:spPr>
          <a:xfrm>
            <a:off x="457200" y="1399032"/>
            <a:ext cx="502920" cy="502920"/>
          </a:xfrm>
          <a:prstGeom prst="ellipse">
            <a:avLst/>
          </a:prstGeom>
          <a:solidFill>
            <a:srgbClr val="0E2154"/>
          </a:solidFill>
          <a:ln w="12700">
            <a:solidFill>
              <a:srgbClr val="0E2154"/>
            </a:solidFill>
            <a:prstDash val="solid"/>
          </a:ln>
        </p:spPr>
      </p:sp>
      <p:sp>
        <p:nvSpPr>
          <p:cNvPr id="7" name="Text 4"/>
          <p:cNvSpPr txBox="1"/>
          <p:nvPr/>
        </p:nvSpPr>
        <p:spPr>
          <a:xfrm>
            <a:off x="457200" y="1399032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600" dirty="0"/>
          </a:p>
        </p:txBody>
      </p:sp>
      <p:sp>
        <p:nvSpPr>
          <p:cNvPr id="8" name="Text 5"/>
          <p:cNvSpPr txBox="1"/>
          <p:nvPr/>
        </p:nvSpPr>
        <p:spPr>
          <a:xfrm>
            <a:off x="1188720" y="1325880"/>
            <a:ext cx="6858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E21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Bewerbungen im Postfach</a:t>
            </a:r>
            <a:endParaRPr lang="en-US" sz="1500" dirty="0"/>
          </a:p>
        </p:txBody>
      </p:sp>
      <p:sp>
        <p:nvSpPr>
          <p:cNvPr id="9" name="Text 6"/>
          <p:cNvSpPr txBox="1"/>
          <p:nvPr/>
        </p:nvSpPr>
        <p:spPr>
          <a:xfrm>
            <a:off x="1188720" y="1636776"/>
            <a:ext cx="7223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121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E-Mails, Anhänge, Weiterleitungen. Wer hat geantwortet? Wer wartet seit drei Wochen? Niemand sieht es.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457200" y="2221992"/>
            <a:ext cx="502920" cy="502920"/>
          </a:xfrm>
          <a:prstGeom prst="ellipse">
            <a:avLst/>
          </a:prstGeom>
          <a:solidFill>
            <a:srgbClr val="756AAE"/>
          </a:solidFill>
          <a:ln w="12700">
            <a:solidFill>
              <a:srgbClr val="756AAE"/>
            </a:solidFill>
            <a:prstDash val="solid"/>
          </a:ln>
        </p:spPr>
      </p:sp>
      <p:sp>
        <p:nvSpPr>
          <p:cNvPr id="11" name="Text 8"/>
          <p:cNvSpPr txBox="1"/>
          <p:nvPr/>
        </p:nvSpPr>
        <p:spPr>
          <a:xfrm>
            <a:off x="457200" y="2221992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600" dirty="0"/>
          </a:p>
        </p:txBody>
      </p:sp>
      <p:sp>
        <p:nvSpPr>
          <p:cNvPr id="12" name="Text 9"/>
          <p:cNvSpPr txBox="1"/>
          <p:nvPr/>
        </p:nvSpPr>
        <p:spPr>
          <a:xfrm>
            <a:off x="1188720" y="2148840"/>
            <a:ext cx="6858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E21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Listen neben Listen</a:t>
            </a:r>
            <a:endParaRPr lang="en-US" sz="1500" dirty="0"/>
          </a:p>
        </p:txBody>
      </p:sp>
      <p:sp>
        <p:nvSpPr>
          <p:cNvPr id="13" name="Text 10"/>
          <p:cNvSpPr txBox="1"/>
          <p:nvPr/>
        </p:nvSpPr>
        <p:spPr>
          <a:xfrm>
            <a:off x="1188720" y="2459736"/>
            <a:ext cx="7223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121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Excel für Kandidaten, Excel für Urlaub, Excel für Zeiten. Drei Wahrheiten, keine stimmt ganz.</a:t>
            </a:r>
            <a:endParaRPr lang="en-US" sz="1150" dirty="0"/>
          </a:p>
        </p:txBody>
      </p:sp>
      <p:sp>
        <p:nvSpPr>
          <p:cNvPr id="14" name="Shape 11"/>
          <p:cNvSpPr/>
          <p:nvPr/>
        </p:nvSpPr>
        <p:spPr>
          <a:xfrm>
            <a:off x="457200" y="3044952"/>
            <a:ext cx="502920" cy="502920"/>
          </a:xfrm>
          <a:prstGeom prst="ellipse">
            <a:avLst/>
          </a:prstGeom>
          <a:solidFill>
            <a:srgbClr val="0E2154"/>
          </a:solidFill>
          <a:ln w="12700">
            <a:solidFill>
              <a:srgbClr val="0E2154"/>
            </a:solidFill>
            <a:prstDash val="solid"/>
          </a:ln>
        </p:spPr>
      </p:sp>
      <p:sp>
        <p:nvSpPr>
          <p:cNvPr id="15" name="Text 12"/>
          <p:cNvSpPr txBox="1"/>
          <p:nvPr/>
        </p:nvSpPr>
        <p:spPr>
          <a:xfrm>
            <a:off x="457200" y="3044952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600" dirty="0"/>
          </a:p>
        </p:txBody>
      </p:sp>
      <p:sp>
        <p:nvSpPr>
          <p:cNvPr id="16" name="Text 13"/>
          <p:cNvSpPr txBox="1"/>
          <p:nvPr/>
        </p:nvSpPr>
        <p:spPr>
          <a:xfrm>
            <a:off x="1188720" y="2971800"/>
            <a:ext cx="6858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E21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Fristen im Kopf</a:t>
            </a:r>
            <a:endParaRPr lang="en-US" sz="1500" dirty="0"/>
          </a:p>
        </p:txBody>
      </p:sp>
      <p:sp>
        <p:nvSpPr>
          <p:cNvPr id="17" name="Text 14"/>
          <p:cNvSpPr txBox="1"/>
          <p:nvPr/>
        </p:nvSpPr>
        <p:spPr>
          <a:xfrm>
            <a:off x="1188720" y="3282696"/>
            <a:ext cx="7223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121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Probezeit, Befristung, Kündigungsfrist, Nachweisgesetz — was niemand rechnet, wird verpasst.</a:t>
            </a:r>
            <a:endParaRPr lang="en-US" sz="1150" dirty="0"/>
          </a:p>
        </p:txBody>
      </p:sp>
      <p:sp>
        <p:nvSpPr>
          <p:cNvPr id="18" name="Shape 15"/>
          <p:cNvSpPr/>
          <p:nvPr/>
        </p:nvSpPr>
        <p:spPr>
          <a:xfrm>
            <a:off x="457200" y="3867912"/>
            <a:ext cx="502920" cy="502920"/>
          </a:xfrm>
          <a:prstGeom prst="ellipse">
            <a:avLst/>
          </a:prstGeom>
          <a:solidFill>
            <a:srgbClr val="756AAE"/>
          </a:solidFill>
          <a:ln w="12700">
            <a:solidFill>
              <a:srgbClr val="756AAE"/>
            </a:solidFill>
            <a:prstDash val="solid"/>
          </a:ln>
        </p:spPr>
      </p:sp>
      <p:sp>
        <p:nvSpPr>
          <p:cNvPr id="19" name="Text 16"/>
          <p:cNvSpPr txBox="1"/>
          <p:nvPr/>
        </p:nvSpPr>
        <p:spPr>
          <a:xfrm>
            <a:off x="457200" y="3867912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600" dirty="0"/>
          </a:p>
        </p:txBody>
      </p:sp>
      <p:sp>
        <p:nvSpPr>
          <p:cNvPr id="20" name="Text 17"/>
          <p:cNvSpPr txBox="1"/>
          <p:nvPr/>
        </p:nvSpPr>
        <p:spPr>
          <a:xfrm>
            <a:off x="1188720" y="3794760"/>
            <a:ext cx="6858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E21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Kein Ort für die Mitarbeitenden</a:t>
            </a:r>
            <a:endParaRPr lang="en-US" sz="1500" dirty="0"/>
          </a:p>
        </p:txBody>
      </p:sp>
      <p:sp>
        <p:nvSpPr>
          <p:cNvPr id="21" name="Text 18"/>
          <p:cNvSpPr txBox="1"/>
          <p:nvPr/>
        </p:nvSpPr>
        <p:spPr>
          <a:xfrm>
            <a:off x="1188720" y="4105656"/>
            <a:ext cx="7223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121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Urlaub per Mail, Stunden auf Zetteln, Bescheinigungen im Ordner. Rückfragen landen bei HR.</a:t>
            </a:r>
            <a:endParaRPr lang="en-US" sz="11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29600" y="256032"/>
            <a:ext cx="566928" cy="566928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457200" y="292608"/>
            <a:ext cx="7498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E21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Ein System, drei Flächen</a:t>
            </a:r>
            <a:endParaRPr lang="en-US" sz="2800" dirty="0"/>
          </a:p>
        </p:txBody>
      </p:sp>
      <p:sp>
        <p:nvSpPr>
          <p:cNvPr id="4" name="Text 1"/>
          <p:cNvSpPr txBox="1"/>
          <p:nvPr/>
        </p:nvSpPr>
        <p:spPr>
          <a:xfrm>
            <a:off x="457200" y="822960"/>
            <a:ext cx="7498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A6B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Jede Gruppe sieht genau ihren Teil — dieselben Daten dahinter</a:t>
            </a:r>
            <a:endParaRPr lang="en-US" sz="1300" dirty="0"/>
          </a:p>
        </p:txBody>
      </p:sp>
      <p:sp>
        <p:nvSpPr>
          <p:cNvPr id="5" name="Text 2"/>
          <p:cNvSpPr txBox="1"/>
          <p:nvPr/>
        </p:nvSpPr>
        <p:spPr>
          <a:xfrm>
            <a:off x="457200" y="47548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D9D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Prototyp für die P&amp;P Group · 17.09.2026</a:t>
            </a:r>
            <a:endParaRPr lang="en-US" sz="900" dirty="0"/>
          </a:p>
        </p:txBody>
      </p:sp>
      <p:sp>
        <p:nvSpPr>
          <p:cNvPr id="6" name="Shape 3"/>
          <p:cNvSpPr/>
          <p:nvPr/>
        </p:nvSpPr>
        <p:spPr>
          <a:xfrm>
            <a:off x="457200" y="1371600"/>
            <a:ext cx="2651760" cy="3108960"/>
          </a:xfrm>
          <a:prstGeom prst="roundRect">
            <a:avLst>
              <a:gd name="adj" fmla="val 3448"/>
            </a:avLst>
          </a:prstGeom>
          <a:solidFill>
            <a:srgbClr val="EBEEF2"/>
          </a:solidFill>
          <a:ln w="12700">
            <a:solidFill>
              <a:srgbClr val="EBEEF2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685800" y="1600200"/>
            <a:ext cx="548640" cy="548640"/>
          </a:xfrm>
          <a:prstGeom prst="ellipse">
            <a:avLst/>
          </a:prstGeom>
          <a:solidFill>
            <a:srgbClr val="0E2154"/>
          </a:solidFill>
          <a:ln w="12700">
            <a:solidFill>
              <a:srgbClr val="0E2154"/>
            </a:solidFill>
            <a:prstDash val="solid"/>
          </a:ln>
        </p:spPr>
      </p:sp>
      <p:sp>
        <p:nvSpPr>
          <p:cNvPr id="8" name="Text 5"/>
          <p:cNvSpPr txBox="1"/>
          <p:nvPr/>
        </p:nvSpPr>
        <p:spPr>
          <a:xfrm>
            <a:off x="685800" y="160020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800" dirty="0"/>
          </a:p>
        </p:txBody>
      </p:sp>
      <p:sp>
        <p:nvSpPr>
          <p:cNvPr id="9" name="Text 6"/>
          <p:cNvSpPr txBox="1"/>
          <p:nvPr/>
        </p:nvSpPr>
        <p:spPr>
          <a:xfrm>
            <a:off x="685800" y="2286000"/>
            <a:ext cx="2194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E21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 &amp; Recruiting</a:t>
            </a:r>
            <a:endParaRPr lang="en-US" sz="1600" dirty="0"/>
          </a:p>
        </p:txBody>
      </p:sp>
      <p:sp>
        <p:nvSpPr>
          <p:cNvPr id="10" name="Text 7"/>
          <p:cNvSpPr txBox="1"/>
          <p:nvPr/>
        </p:nvSpPr>
        <p:spPr>
          <a:xfrm>
            <a:off x="685800" y="2697480"/>
            <a:ext cx="21945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121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Für die Personalabteilung: Stellen, Bewerbungen, Pipeline, Personalakte, Verträge, Urlaub, Auswertungen.</a:t>
            </a:r>
            <a:endParaRPr lang="en-US" sz="1100" dirty="0"/>
          </a:p>
        </p:txBody>
      </p:sp>
      <p:sp>
        <p:nvSpPr>
          <p:cNvPr id="11" name="Text 8"/>
          <p:cNvSpPr txBox="1"/>
          <p:nvPr/>
        </p:nvSpPr>
        <p:spPr>
          <a:xfrm>
            <a:off x="685800" y="4041648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E21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pp-hr.humancapital-group.com</a:t>
            </a:r>
            <a:endParaRPr lang="en-US" sz="900" dirty="0"/>
          </a:p>
        </p:txBody>
      </p:sp>
      <p:sp>
        <p:nvSpPr>
          <p:cNvPr id="12" name="Shape 9"/>
          <p:cNvSpPr/>
          <p:nvPr/>
        </p:nvSpPr>
        <p:spPr>
          <a:xfrm>
            <a:off x="3291840" y="1371600"/>
            <a:ext cx="2651760" cy="3108960"/>
          </a:xfrm>
          <a:prstGeom prst="roundRect">
            <a:avLst>
              <a:gd name="adj" fmla="val 3448"/>
            </a:avLst>
          </a:prstGeom>
          <a:solidFill>
            <a:srgbClr val="EBEEF2"/>
          </a:solidFill>
          <a:ln w="12700">
            <a:solidFill>
              <a:srgbClr val="EBEE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520440" y="1600200"/>
            <a:ext cx="548640" cy="548640"/>
          </a:xfrm>
          <a:prstGeom prst="ellipse">
            <a:avLst/>
          </a:prstGeom>
          <a:solidFill>
            <a:srgbClr val="26418C"/>
          </a:solidFill>
          <a:ln w="12700">
            <a:solidFill>
              <a:srgbClr val="26418C"/>
            </a:solidFill>
            <a:prstDash val="solid"/>
          </a:ln>
        </p:spPr>
      </p:sp>
      <p:sp>
        <p:nvSpPr>
          <p:cNvPr id="14" name="Text 11"/>
          <p:cNvSpPr txBox="1"/>
          <p:nvPr/>
        </p:nvSpPr>
        <p:spPr>
          <a:xfrm>
            <a:off x="3520440" y="160020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800" dirty="0"/>
          </a:p>
        </p:txBody>
      </p:sp>
      <p:sp>
        <p:nvSpPr>
          <p:cNvPr id="15" name="Text 12"/>
          <p:cNvSpPr txBox="1"/>
          <p:nvPr/>
        </p:nvSpPr>
        <p:spPr>
          <a:xfrm>
            <a:off x="3520440" y="2286000"/>
            <a:ext cx="2194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E21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Mitarbeiterportal</a:t>
            </a:r>
            <a:endParaRPr lang="en-US" sz="1600" dirty="0"/>
          </a:p>
        </p:txBody>
      </p:sp>
      <p:sp>
        <p:nvSpPr>
          <p:cNvPr id="16" name="Text 13"/>
          <p:cNvSpPr txBox="1"/>
          <p:nvPr/>
        </p:nvSpPr>
        <p:spPr>
          <a:xfrm>
            <a:off x="3520440" y="2697480"/>
            <a:ext cx="21945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121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Für alle Beschäftigten: Kommen/Gehen, Stundenkonto, Urlaub beantragen, Bescheinigungen, Infocenter — auch am Handy und am Wandterminal.</a:t>
            </a:r>
            <a:endParaRPr lang="en-US" sz="1100" dirty="0"/>
          </a:p>
        </p:txBody>
      </p:sp>
      <p:sp>
        <p:nvSpPr>
          <p:cNvPr id="17" name="Text 14"/>
          <p:cNvSpPr txBox="1"/>
          <p:nvPr/>
        </p:nvSpPr>
        <p:spPr>
          <a:xfrm>
            <a:off x="3520440" y="4041648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641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pp-mitarbeiter.humancapital-group.com</a:t>
            </a:r>
            <a:endParaRPr lang="en-US" sz="900" dirty="0"/>
          </a:p>
        </p:txBody>
      </p:sp>
      <p:sp>
        <p:nvSpPr>
          <p:cNvPr id="18" name="Shape 15"/>
          <p:cNvSpPr/>
          <p:nvPr/>
        </p:nvSpPr>
        <p:spPr>
          <a:xfrm>
            <a:off x="6126480" y="1371600"/>
            <a:ext cx="2651760" cy="3108960"/>
          </a:xfrm>
          <a:prstGeom prst="roundRect">
            <a:avLst>
              <a:gd name="adj" fmla="val 3448"/>
            </a:avLst>
          </a:prstGeom>
          <a:solidFill>
            <a:srgbClr val="EBEEF2"/>
          </a:solidFill>
          <a:ln w="12700">
            <a:solidFill>
              <a:srgbClr val="EBEEF2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6355080" y="1600200"/>
            <a:ext cx="548640" cy="548640"/>
          </a:xfrm>
          <a:prstGeom prst="ellipse">
            <a:avLst/>
          </a:prstGeom>
          <a:solidFill>
            <a:srgbClr val="756AAE"/>
          </a:solidFill>
          <a:ln w="12700">
            <a:solidFill>
              <a:srgbClr val="756AAE"/>
            </a:solidFill>
            <a:prstDash val="solid"/>
          </a:ln>
        </p:spPr>
      </p:sp>
      <p:sp>
        <p:nvSpPr>
          <p:cNvPr id="20" name="Text 17"/>
          <p:cNvSpPr txBox="1"/>
          <p:nvPr/>
        </p:nvSpPr>
        <p:spPr>
          <a:xfrm>
            <a:off x="6355080" y="160020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800" dirty="0"/>
          </a:p>
        </p:txBody>
      </p:sp>
      <p:sp>
        <p:nvSpPr>
          <p:cNvPr id="21" name="Text 18"/>
          <p:cNvSpPr txBox="1"/>
          <p:nvPr/>
        </p:nvSpPr>
        <p:spPr>
          <a:xfrm>
            <a:off x="6355080" y="2286000"/>
            <a:ext cx="2194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E21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Bewerberfläche</a:t>
            </a:r>
            <a:endParaRPr lang="en-US" sz="1600" dirty="0"/>
          </a:p>
        </p:txBody>
      </p:sp>
      <p:sp>
        <p:nvSpPr>
          <p:cNvPr id="22" name="Text 19"/>
          <p:cNvSpPr txBox="1"/>
          <p:nvPr/>
        </p:nvSpPr>
        <p:spPr>
          <a:xfrm>
            <a:off x="6355080" y="2697480"/>
            <a:ext cx="21945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121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Für Bewerber weltweit: Stellen in sechs Sprachen, Bewerbung in drei Minuten, eigenes Konto mit Unterlagen, Eignungstest, Gesprächstermin und Verlauf.</a:t>
            </a:r>
            <a:endParaRPr lang="en-US" sz="1100" dirty="0"/>
          </a:p>
        </p:txBody>
      </p:sp>
      <p:sp>
        <p:nvSpPr>
          <p:cNvPr id="23" name="Text 20"/>
          <p:cNvSpPr txBox="1"/>
          <p:nvPr/>
        </p:nvSpPr>
        <p:spPr>
          <a:xfrm>
            <a:off x="6355080" y="4041648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756A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pp-bewerber.humancapital-group.com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29600" y="256032"/>
            <a:ext cx="566928" cy="566928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457200" y="292608"/>
            <a:ext cx="7498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E21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Ein Vorgang, keine Übergaben</a:t>
            </a:r>
            <a:endParaRPr lang="en-US" sz="2800" dirty="0"/>
          </a:p>
        </p:txBody>
      </p:sp>
      <p:sp>
        <p:nvSpPr>
          <p:cNvPr id="4" name="Text 1"/>
          <p:cNvSpPr txBox="1"/>
          <p:nvPr/>
        </p:nvSpPr>
        <p:spPr>
          <a:xfrm>
            <a:off x="457200" y="822960"/>
            <a:ext cx="7498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A6B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Jede Station entsteht aus der vorigen — nichts wird zwischendurch abgetippt</a:t>
            </a:r>
            <a:endParaRPr lang="en-US" sz="1300" dirty="0"/>
          </a:p>
        </p:txBody>
      </p:sp>
      <p:sp>
        <p:nvSpPr>
          <p:cNvPr id="5" name="Text 2"/>
          <p:cNvSpPr txBox="1"/>
          <p:nvPr/>
        </p:nvSpPr>
        <p:spPr>
          <a:xfrm>
            <a:off x="457200" y="47548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D9D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Prototyp für die P&amp;P Group · 17.09.2026</a:t>
            </a:r>
            <a:endParaRPr lang="en-US" sz="900" dirty="0"/>
          </a:p>
        </p:txBody>
      </p:sp>
      <p:sp>
        <p:nvSpPr>
          <p:cNvPr id="6" name="Shape 3"/>
          <p:cNvSpPr/>
          <p:nvPr/>
        </p:nvSpPr>
        <p:spPr>
          <a:xfrm>
            <a:off x="457200" y="1463040"/>
            <a:ext cx="1874520" cy="1143000"/>
          </a:xfrm>
          <a:prstGeom prst="roundRect">
            <a:avLst>
              <a:gd name="adj" fmla="val 6400"/>
            </a:avLst>
          </a:prstGeom>
          <a:solidFill>
            <a:srgbClr val="E4E8F3"/>
          </a:solidFill>
          <a:ln w="12700">
            <a:solidFill>
              <a:srgbClr val="C9D1E4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94360" y="1600200"/>
            <a:ext cx="329184" cy="329184"/>
          </a:xfrm>
          <a:prstGeom prst="ellipse">
            <a:avLst/>
          </a:prstGeom>
          <a:solidFill>
            <a:srgbClr val="0E2154"/>
          </a:solidFill>
          <a:ln w="12700">
            <a:solidFill>
              <a:srgbClr val="0E2154"/>
            </a:solidFill>
            <a:prstDash val="solid"/>
          </a:ln>
        </p:spPr>
      </p:sp>
      <p:sp>
        <p:nvSpPr>
          <p:cNvPr id="8" name="Text 5"/>
          <p:cNvSpPr txBox="1"/>
          <p:nvPr/>
        </p:nvSpPr>
        <p:spPr>
          <a:xfrm>
            <a:off x="594360" y="1600200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100" dirty="0"/>
          </a:p>
        </p:txBody>
      </p:sp>
      <p:sp>
        <p:nvSpPr>
          <p:cNvPr id="9" name="Text 6"/>
          <p:cNvSpPr txBox="1"/>
          <p:nvPr/>
        </p:nvSpPr>
        <p:spPr>
          <a:xfrm>
            <a:off x="1005840" y="1581912"/>
            <a:ext cx="1280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E21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Stellenprofil</a:t>
            </a:r>
            <a:endParaRPr lang="en-US" sz="1300" dirty="0"/>
          </a:p>
        </p:txBody>
      </p:sp>
      <p:sp>
        <p:nvSpPr>
          <p:cNvPr id="10" name="Text 7"/>
          <p:cNvSpPr txBox="1"/>
          <p:nvPr/>
        </p:nvSpPr>
        <p:spPr>
          <a:xfrm>
            <a:off x="594360" y="2029968"/>
            <a:ext cx="1645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121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Aufgaben, Anforderungen, Gehaltsband</a:t>
            </a:r>
            <a:endParaRPr lang="en-US" sz="1000" dirty="0"/>
          </a:p>
        </p:txBody>
      </p:sp>
      <p:sp>
        <p:nvSpPr>
          <p:cNvPr id="11" name="Text 8"/>
          <p:cNvSpPr txBox="1"/>
          <p:nvPr/>
        </p:nvSpPr>
        <p:spPr>
          <a:xfrm>
            <a:off x="2331720" y="1783080"/>
            <a:ext cx="228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8D9D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</a:t>
            </a:r>
            <a:endParaRPr lang="en-US" sz="2200" dirty="0"/>
          </a:p>
        </p:txBody>
      </p:sp>
      <p:sp>
        <p:nvSpPr>
          <p:cNvPr id="12" name="Shape 9"/>
          <p:cNvSpPr/>
          <p:nvPr/>
        </p:nvSpPr>
        <p:spPr>
          <a:xfrm>
            <a:off x="2560320" y="1463040"/>
            <a:ext cx="1874520" cy="1143000"/>
          </a:xfrm>
          <a:prstGeom prst="roundRect">
            <a:avLst>
              <a:gd name="adj" fmla="val 6400"/>
            </a:avLst>
          </a:prstGeom>
          <a:solidFill>
            <a:srgbClr val="E4E8F3"/>
          </a:solidFill>
          <a:ln w="12700">
            <a:solidFill>
              <a:srgbClr val="C9D1E4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2697480" y="1600200"/>
            <a:ext cx="329184" cy="329184"/>
          </a:xfrm>
          <a:prstGeom prst="ellipse">
            <a:avLst/>
          </a:prstGeom>
          <a:solidFill>
            <a:srgbClr val="0E2154"/>
          </a:solidFill>
          <a:ln w="12700">
            <a:solidFill>
              <a:srgbClr val="0E2154"/>
            </a:solidFill>
            <a:prstDash val="solid"/>
          </a:ln>
        </p:spPr>
      </p:sp>
      <p:sp>
        <p:nvSpPr>
          <p:cNvPr id="14" name="Text 11"/>
          <p:cNvSpPr txBox="1"/>
          <p:nvPr/>
        </p:nvSpPr>
        <p:spPr>
          <a:xfrm>
            <a:off x="2697480" y="1600200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  <p:sp>
        <p:nvSpPr>
          <p:cNvPr id="15" name="Text 12"/>
          <p:cNvSpPr txBox="1"/>
          <p:nvPr/>
        </p:nvSpPr>
        <p:spPr>
          <a:xfrm>
            <a:off x="3108960" y="1581912"/>
            <a:ext cx="1280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E21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Ausschreibung</a:t>
            </a:r>
            <a:endParaRPr lang="en-US" sz="1300" dirty="0"/>
          </a:p>
        </p:txBody>
      </p:sp>
      <p:sp>
        <p:nvSpPr>
          <p:cNvPr id="16" name="Text 13"/>
          <p:cNvSpPr txBox="1"/>
          <p:nvPr/>
        </p:nvSpPr>
        <p:spPr>
          <a:xfrm>
            <a:off x="2697480" y="2029968"/>
            <a:ext cx="1645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121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Karriereseite, LinkedIn, StepStone</a:t>
            </a:r>
            <a:endParaRPr lang="en-US" sz="1000" dirty="0"/>
          </a:p>
        </p:txBody>
      </p:sp>
      <p:sp>
        <p:nvSpPr>
          <p:cNvPr id="17" name="Text 14"/>
          <p:cNvSpPr txBox="1"/>
          <p:nvPr/>
        </p:nvSpPr>
        <p:spPr>
          <a:xfrm>
            <a:off x="4434840" y="1783080"/>
            <a:ext cx="228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8D9D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</a:t>
            </a:r>
            <a:endParaRPr lang="en-US" sz="2200" dirty="0"/>
          </a:p>
        </p:txBody>
      </p:sp>
      <p:sp>
        <p:nvSpPr>
          <p:cNvPr id="18" name="Shape 15"/>
          <p:cNvSpPr/>
          <p:nvPr/>
        </p:nvSpPr>
        <p:spPr>
          <a:xfrm>
            <a:off x="4663440" y="1463040"/>
            <a:ext cx="1874520" cy="1143000"/>
          </a:xfrm>
          <a:prstGeom prst="roundRect">
            <a:avLst>
              <a:gd name="adj" fmla="val 6400"/>
            </a:avLst>
          </a:prstGeom>
          <a:solidFill>
            <a:srgbClr val="E4E8F3"/>
          </a:solidFill>
          <a:ln w="12700">
            <a:solidFill>
              <a:srgbClr val="C9D1E4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4800600" y="1600200"/>
            <a:ext cx="329184" cy="329184"/>
          </a:xfrm>
          <a:prstGeom prst="ellipse">
            <a:avLst/>
          </a:prstGeom>
          <a:solidFill>
            <a:srgbClr val="0E2154"/>
          </a:solidFill>
          <a:ln w="12700">
            <a:solidFill>
              <a:srgbClr val="0E2154"/>
            </a:solidFill>
            <a:prstDash val="solid"/>
          </a:ln>
        </p:spPr>
      </p:sp>
      <p:sp>
        <p:nvSpPr>
          <p:cNvPr id="20" name="Text 17"/>
          <p:cNvSpPr txBox="1"/>
          <p:nvPr/>
        </p:nvSpPr>
        <p:spPr>
          <a:xfrm>
            <a:off x="4800600" y="1600200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  <p:sp>
        <p:nvSpPr>
          <p:cNvPr id="21" name="Text 18"/>
          <p:cNvSpPr txBox="1"/>
          <p:nvPr/>
        </p:nvSpPr>
        <p:spPr>
          <a:xfrm>
            <a:off x="5212080" y="1581912"/>
            <a:ext cx="1280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E21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Vakanz</a:t>
            </a:r>
            <a:endParaRPr lang="en-US" sz="1300" dirty="0"/>
          </a:p>
        </p:txBody>
      </p:sp>
      <p:sp>
        <p:nvSpPr>
          <p:cNvPr id="22" name="Text 19"/>
          <p:cNvSpPr txBox="1"/>
          <p:nvPr/>
        </p:nvSpPr>
        <p:spPr>
          <a:xfrm>
            <a:off x="4800600" y="2029968"/>
            <a:ext cx="1645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121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dreistufige Freigabe</a:t>
            </a:r>
            <a:endParaRPr lang="en-US" sz="1000" dirty="0"/>
          </a:p>
        </p:txBody>
      </p:sp>
      <p:sp>
        <p:nvSpPr>
          <p:cNvPr id="23" name="Text 20"/>
          <p:cNvSpPr txBox="1"/>
          <p:nvPr/>
        </p:nvSpPr>
        <p:spPr>
          <a:xfrm>
            <a:off x="6537960" y="1783080"/>
            <a:ext cx="228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8D9D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</a:t>
            </a:r>
            <a:endParaRPr lang="en-US" sz="2200" dirty="0"/>
          </a:p>
        </p:txBody>
      </p:sp>
      <p:sp>
        <p:nvSpPr>
          <p:cNvPr id="24" name="Shape 21"/>
          <p:cNvSpPr/>
          <p:nvPr/>
        </p:nvSpPr>
        <p:spPr>
          <a:xfrm>
            <a:off x="6766560" y="1463040"/>
            <a:ext cx="1874520" cy="1143000"/>
          </a:xfrm>
          <a:prstGeom prst="roundRect">
            <a:avLst>
              <a:gd name="adj" fmla="val 6400"/>
            </a:avLst>
          </a:prstGeom>
          <a:solidFill>
            <a:srgbClr val="E4E8F3"/>
          </a:solidFill>
          <a:ln w="12700">
            <a:solidFill>
              <a:srgbClr val="C9D1E4"/>
            </a:solidFill>
            <a:prstDash val="solid"/>
          </a:ln>
        </p:spPr>
      </p:sp>
      <p:sp>
        <p:nvSpPr>
          <p:cNvPr id="25" name="Shape 22"/>
          <p:cNvSpPr/>
          <p:nvPr/>
        </p:nvSpPr>
        <p:spPr>
          <a:xfrm>
            <a:off x="6903720" y="1600200"/>
            <a:ext cx="329184" cy="329184"/>
          </a:xfrm>
          <a:prstGeom prst="ellipse">
            <a:avLst/>
          </a:prstGeom>
          <a:solidFill>
            <a:srgbClr val="0E2154"/>
          </a:solidFill>
          <a:ln w="12700">
            <a:solidFill>
              <a:srgbClr val="0E2154"/>
            </a:solidFill>
            <a:prstDash val="solid"/>
          </a:ln>
        </p:spPr>
      </p:sp>
      <p:sp>
        <p:nvSpPr>
          <p:cNvPr id="26" name="Text 23"/>
          <p:cNvSpPr txBox="1"/>
          <p:nvPr/>
        </p:nvSpPr>
        <p:spPr>
          <a:xfrm>
            <a:off x="6903720" y="1600200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100" dirty="0"/>
          </a:p>
        </p:txBody>
      </p:sp>
      <p:sp>
        <p:nvSpPr>
          <p:cNvPr id="27" name="Text 24"/>
          <p:cNvSpPr txBox="1"/>
          <p:nvPr/>
        </p:nvSpPr>
        <p:spPr>
          <a:xfrm>
            <a:off x="7315200" y="1581912"/>
            <a:ext cx="1280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E21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Bewerbung</a:t>
            </a:r>
            <a:endParaRPr lang="en-US" sz="1300" dirty="0"/>
          </a:p>
        </p:txBody>
      </p:sp>
      <p:sp>
        <p:nvSpPr>
          <p:cNvPr id="28" name="Text 25"/>
          <p:cNvSpPr txBox="1"/>
          <p:nvPr/>
        </p:nvSpPr>
        <p:spPr>
          <a:xfrm>
            <a:off x="6903720" y="2029968"/>
            <a:ext cx="1645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121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Formular, Lebenslauf, Dubletten</a:t>
            </a:r>
            <a:endParaRPr lang="en-US" sz="1000" dirty="0"/>
          </a:p>
        </p:txBody>
      </p:sp>
      <p:sp>
        <p:nvSpPr>
          <p:cNvPr id="29" name="Shape 26"/>
          <p:cNvSpPr/>
          <p:nvPr/>
        </p:nvSpPr>
        <p:spPr>
          <a:xfrm>
            <a:off x="457200" y="3017520"/>
            <a:ext cx="1874520" cy="1143000"/>
          </a:xfrm>
          <a:prstGeom prst="roundRect">
            <a:avLst>
              <a:gd name="adj" fmla="val 6400"/>
            </a:avLst>
          </a:prstGeom>
          <a:solidFill>
            <a:srgbClr val="EBEEF2"/>
          </a:solidFill>
          <a:ln w="12700">
            <a:solidFill>
              <a:srgbClr val="C9D1E4"/>
            </a:solidFill>
            <a:prstDash val="solid"/>
          </a:ln>
        </p:spPr>
      </p:sp>
      <p:sp>
        <p:nvSpPr>
          <p:cNvPr id="30" name="Shape 27"/>
          <p:cNvSpPr/>
          <p:nvPr/>
        </p:nvSpPr>
        <p:spPr>
          <a:xfrm>
            <a:off x="594360" y="3154680"/>
            <a:ext cx="329184" cy="329184"/>
          </a:xfrm>
          <a:prstGeom prst="ellipse">
            <a:avLst/>
          </a:prstGeom>
          <a:solidFill>
            <a:srgbClr val="756AAE"/>
          </a:solidFill>
          <a:ln w="12700">
            <a:solidFill>
              <a:srgbClr val="756AAE"/>
            </a:solidFill>
            <a:prstDash val="solid"/>
          </a:ln>
        </p:spPr>
      </p:sp>
      <p:sp>
        <p:nvSpPr>
          <p:cNvPr id="31" name="Text 28"/>
          <p:cNvSpPr txBox="1"/>
          <p:nvPr/>
        </p:nvSpPr>
        <p:spPr>
          <a:xfrm>
            <a:off x="594360" y="3154680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100" dirty="0"/>
          </a:p>
        </p:txBody>
      </p:sp>
      <p:sp>
        <p:nvSpPr>
          <p:cNvPr id="32" name="Text 29"/>
          <p:cNvSpPr txBox="1"/>
          <p:nvPr/>
        </p:nvSpPr>
        <p:spPr>
          <a:xfrm>
            <a:off x="1005840" y="3136392"/>
            <a:ext cx="1280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E21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Auswahl</a:t>
            </a:r>
            <a:endParaRPr lang="en-US" sz="1300" dirty="0"/>
          </a:p>
        </p:txBody>
      </p:sp>
      <p:sp>
        <p:nvSpPr>
          <p:cNvPr id="33" name="Text 30"/>
          <p:cNvSpPr txBox="1"/>
          <p:nvPr/>
        </p:nvSpPr>
        <p:spPr>
          <a:xfrm>
            <a:off x="594360" y="3584448"/>
            <a:ext cx="1645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121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Pipeline, Test, Gespräche</a:t>
            </a:r>
            <a:endParaRPr lang="en-US" sz="1000" dirty="0"/>
          </a:p>
        </p:txBody>
      </p:sp>
      <p:sp>
        <p:nvSpPr>
          <p:cNvPr id="34" name="Text 31"/>
          <p:cNvSpPr txBox="1"/>
          <p:nvPr/>
        </p:nvSpPr>
        <p:spPr>
          <a:xfrm>
            <a:off x="2331720" y="3337560"/>
            <a:ext cx="228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8D9D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</a:t>
            </a:r>
            <a:endParaRPr lang="en-US" sz="2200" dirty="0"/>
          </a:p>
        </p:txBody>
      </p:sp>
      <p:sp>
        <p:nvSpPr>
          <p:cNvPr id="35" name="Shape 32"/>
          <p:cNvSpPr/>
          <p:nvPr/>
        </p:nvSpPr>
        <p:spPr>
          <a:xfrm>
            <a:off x="2560320" y="3017520"/>
            <a:ext cx="1874520" cy="1143000"/>
          </a:xfrm>
          <a:prstGeom prst="roundRect">
            <a:avLst>
              <a:gd name="adj" fmla="val 6400"/>
            </a:avLst>
          </a:prstGeom>
          <a:solidFill>
            <a:srgbClr val="EBEEF2"/>
          </a:solidFill>
          <a:ln w="12700">
            <a:solidFill>
              <a:srgbClr val="C9D1E4"/>
            </a:solidFill>
            <a:prstDash val="solid"/>
          </a:ln>
        </p:spPr>
      </p:sp>
      <p:sp>
        <p:nvSpPr>
          <p:cNvPr id="36" name="Shape 33"/>
          <p:cNvSpPr/>
          <p:nvPr/>
        </p:nvSpPr>
        <p:spPr>
          <a:xfrm>
            <a:off x="2697480" y="3154680"/>
            <a:ext cx="329184" cy="329184"/>
          </a:xfrm>
          <a:prstGeom prst="ellipse">
            <a:avLst/>
          </a:prstGeom>
          <a:solidFill>
            <a:srgbClr val="756AAE"/>
          </a:solidFill>
          <a:ln w="12700">
            <a:solidFill>
              <a:srgbClr val="756AAE"/>
            </a:solidFill>
            <a:prstDash val="solid"/>
          </a:ln>
        </p:spPr>
      </p:sp>
      <p:sp>
        <p:nvSpPr>
          <p:cNvPr id="37" name="Text 34"/>
          <p:cNvSpPr txBox="1"/>
          <p:nvPr/>
        </p:nvSpPr>
        <p:spPr>
          <a:xfrm>
            <a:off x="2697480" y="3154680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100" dirty="0"/>
          </a:p>
        </p:txBody>
      </p:sp>
      <p:sp>
        <p:nvSpPr>
          <p:cNvPr id="38" name="Text 35"/>
          <p:cNvSpPr txBox="1"/>
          <p:nvPr/>
        </p:nvSpPr>
        <p:spPr>
          <a:xfrm>
            <a:off x="3108960" y="3136392"/>
            <a:ext cx="1280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E21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Einstellung</a:t>
            </a:r>
            <a:endParaRPr lang="en-US" sz="1300" dirty="0"/>
          </a:p>
        </p:txBody>
      </p:sp>
      <p:sp>
        <p:nvSpPr>
          <p:cNvPr id="39" name="Text 36"/>
          <p:cNvSpPr txBox="1"/>
          <p:nvPr/>
        </p:nvSpPr>
        <p:spPr>
          <a:xfrm>
            <a:off x="2697480" y="3584448"/>
            <a:ext cx="1645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121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Vertrag, Übergabe an HR</a:t>
            </a:r>
            <a:endParaRPr lang="en-US" sz="1000" dirty="0"/>
          </a:p>
        </p:txBody>
      </p:sp>
      <p:sp>
        <p:nvSpPr>
          <p:cNvPr id="40" name="Text 37"/>
          <p:cNvSpPr txBox="1"/>
          <p:nvPr/>
        </p:nvSpPr>
        <p:spPr>
          <a:xfrm>
            <a:off x="4434840" y="3337560"/>
            <a:ext cx="228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8D9D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</a:t>
            </a:r>
            <a:endParaRPr lang="en-US" sz="2200" dirty="0"/>
          </a:p>
        </p:txBody>
      </p:sp>
      <p:sp>
        <p:nvSpPr>
          <p:cNvPr id="41" name="Shape 38"/>
          <p:cNvSpPr/>
          <p:nvPr/>
        </p:nvSpPr>
        <p:spPr>
          <a:xfrm>
            <a:off x="4663440" y="3017520"/>
            <a:ext cx="1874520" cy="1143000"/>
          </a:xfrm>
          <a:prstGeom prst="roundRect">
            <a:avLst>
              <a:gd name="adj" fmla="val 6400"/>
            </a:avLst>
          </a:prstGeom>
          <a:solidFill>
            <a:srgbClr val="EBEEF2"/>
          </a:solidFill>
          <a:ln w="12700">
            <a:solidFill>
              <a:srgbClr val="C9D1E4"/>
            </a:solidFill>
            <a:prstDash val="solid"/>
          </a:ln>
        </p:spPr>
      </p:sp>
      <p:sp>
        <p:nvSpPr>
          <p:cNvPr id="42" name="Shape 39"/>
          <p:cNvSpPr/>
          <p:nvPr/>
        </p:nvSpPr>
        <p:spPr>
          <a:xfrm>
            <a:off x="4800600" y="3154680"/>
            <a:ext cx="329184" cy="329184"/>
          </a:xfrm>
          <a:prstGeom prst="ellipse">
            <a:avLst/>
          </a:prstGeom>
          <a:solidFill>
            <a:srgbClr val="756AAE"/>
          </a:solidFill>
          <a:ln w="12700">
            <a:solidFill>
              <a:srgbClr val="756AAE"/>
            </a:solidFill>
            <a:prstDash val="solid"/>
          </a:ln>
        </p:spPr>
      </p:sp>
      <p:sp>
        <p:nvSpPr>
          <p:cNvPr id="43" name="Text 40"/>
          <p:cNvSpPr txBox="1"/>
          <p:nvPr/>
        </p:nvSpPr>
        <p:spPr>
          <a:xfrm>
            <a:off x="4800600" y="3154680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100" dirty="0"/>
          </a:p>
        </p:txBody>
      </p:sp>
      <p:sp>
        <p:nvSpPr>
          <p:cNvPr id="44" name="Text 41"/>
          <p:cNvSpPr txBox="1"/>
          <p:nvPr/>
        </p:nvSpPr>
        <p:spPr>
          <a:xfrm>
            <a:off x="5212080" y="3136392"/>
            <a:ext cx="1280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E21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Beschäftigung</a:t>
            </a:r>
            <a:endParaRPr lang="en-US" sz="1300" dirty="0"/>
          </a:p>
        </p:txBody>
      </p:sp>
      <p:sp>
        <p:nvSpPr>
          <p:cNvPr id="45" name="Text 42"/>
          <p:cNvSpPr txBox="1"/>
          <p:nvPr/>
        </p:nvSpPr>
        <p:spPr>
          <a:xfrm>
            <a:off x="4800600" y="3584448"/>
            <a:ext cx="1645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121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Zeit, Urlaub, Fristen</a:t>
            </a:r>
            <a:endParaRPr lang="en-US" sz="1000" dirty="0"/>
          </a:p>
        </p:txBody>
      </p:sp>
      <p:sp>
        <p:nvSpPr>
          <p:cNvPr id="46" name="Text 43"/>
          <p:cNvSpPr txBox="1"/>
          <p:nvPr/>
        </p:nvSpPr>
        <p:spPr>
          <a:xfrm>
            <a:off x="6537960" y="3337560"/>
            <a:ext cx="228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8D9D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</a:t>
            </a:r>
            <a:endParaRPr lang="en-US" sz="2200" dirty="0"/>
          </a:p>
        </p:txBody>
      </p:sp>
      <p:sp>
        <p:nvSpPr>
          <p:cNvPr id="47" name="Shape 44"/>
          <p:cNvSpPr/>
          <p:nvPr/>
        </p:nvSpPr>
        <p:spPr>
          <a:xfrm>
            <a:off x="6766560" y="3017520"/>
            <a:ext cx="1874520" cy="1143000"/>
          </a:xfrm>
          <a:prstGeom prst="roundRect">
            <a:avLst>
              <a:gd name="adj" fmla="val 6400"/>
            </a:avLst>
          </a:prstGeom>
          <a:solidFill>
            <a:srgbClr val="EBEEF2"/>
          </a:solidFill>
          <a:ln w="12700">
            <a:solidFill>
              <a:srgbClr val="C9D1E4"/>
            </a:solidFill>
            <a:prstDash val="solid"/>
          </a:ln>
        </p:spPr>
      </p:sp>
      <p:sp>
        <p:nvSpPr>
          <p:cNvPr id="48" name="Shape 45"/>
          <p:cNvSpPr/>
          <p:nvPr/>
        </p:nvSpPr>
        <p:spPr>
          <a:xfrm>
            <a:off x="6903720" y="3154680"/>
            <a:ext cx="329184" cy="329184"/>
          </a:xfrm>
          <a:prstGeom prst="ellipse">
            <a:avLst/>
          </a:prstGeom>
          <a:solidFill>
            <a:srgbClr val="756AAE"/>
          </a:solidFill>
          <a:ln w="12700">
            <a:solidFill>
              <a:srgbClr val="756AAE"/>
            </a:solidFill>
            <a:prstDash val="solid"/>
          </a:ln>
        </p:spPr>
      </p:sp>
      <p:sp>
        <p:nvSpPr>
          <p:cNvPr id="49" name="Text 46"/>
          <p:cNvSpPr txBox="1"/>
          <p:nvPr/>
        </p:nvSpPr>
        <p:spPr>
          <a:xfrm>
            <a:off x="6903720" y="3154680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100" dirty="0"/>
          </a:p>
        </p:txBody>
      </p:sp>
      <p:sp>
        <p:nvSpPr>
          <p:cNvPr id="50" name="Text 47"/>
          <p:cNvSpPr txBox="1"/>
          <p:nvPr/>
        </p:nvSpPr>
        <p:spPr>
          <a:xfrm>
            <a:off x="7315200" y="3136392"/>
            <a:ext cx="1280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E21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Austritt</a:t>
            </a:r>
            <a:endParaRPr lang="en-US" sz="1300" dirty="0"/>
          </a:p>
        </p:txBody>
      </p:sp>
      <p:sp>
        <p:nvSpPr>
          <p:cNvPr id="51" name="Text 48"/>
          <p:cNvSpPr txBox="1"/>
          <p:nvPr/>
        </p:nvSpPr>
        <p:spPr>
          <a:xfrm>
            <a:off x="6903720" y="3584448"/>
            <a:ext cx="1645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121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Zeugnis, Checkliste</a:t>
            </a:r>
            <a:endParaRPr lang="en-US" sz="1000" dirty="0"/>
          </a:p>
        </p:txBody>
      </p:sp>
      <p:sp>
        <p:nvSpPr>
          <p:cNvPr id="52" name="Text 49"/>
          <p:cNvSpPr txBox="1"/>
          <p:nvPr/>
        </p:nvSpPr>
        <p:spPr>
          <a:xfrm>
            <a:off x="457200" y="118872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2641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Personalgewinnung</a:t>
            </a:r>
            <a:endParaRPr lang="en-US" sz="1000" dirty="0"/>
          </a:p>
        </p:txBody>
      </p:sp>
      <p:sp>
        <p:nvSpPr>
          <p:cNvPr id="53" name="Text 50"/>
          <p:cNvSpPr txBox="1"/>
          <p:nvPr/>
        </p:nvSpPr>
        <p:spPr>
          <a:xfrm>
            <a:off x="457200" y="274320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756A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Beschäftigung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29600" y="256032"/>
            <a:ext cx="566928" cy="566928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457200" y="292608"/>
            <a:ext cx="7498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E21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 &amp; Recruiting</a:t>
            </a:r>
            <a:endParaRPr lang="en-US" sz="2800" dirty="0"/>
          </a:p>
        </p:txBody>
      </p:sp>
      <p:sp>
        <p:nvSpPr>
          <p:cNvPr id="4" name="Text 1"/>
          <p:cNvSpPr txBox="1"/>
          <p:nvPr/>
        </p:nvSpPr>
        <p:spPr>
          <a:xfrm>
            <a:off x="457200" y="822960"/>
            <a:ext cx="7498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A6B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Was die Personalabteilung damit in der Hand hat</a:t>
            </a:r>
            <a:endParaRPr lang="en-US" sz="1300" dirty="0"/>
          </a:p>
        </p:txBody>
      </p:sp>
      <p:sp>
        <p:nvSpPr>
          <p:cNvPr id="5" name="Text 2"/>
          <p:cNvSpPr txBox="1"/>
          <p:nvPr/>
        </p:nvSpPr>
        <p:spPr>
          <a:xfrm>
            <a:off x="457200" y="47548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D9D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Prototyp für die P&amp;P Group · 17.09.2026</a:t>
            </a:r>
            <a:endParaRPr lang="en-US" sz="900" dirty="0"/>
          </a:p>
        </p:txBody>
      </p:sp>
      <p:sp>
        <p:nvSpPr>
          <p:cNvPr id="6" name="Text 3"/>
          <p:cNvSpPr txBox="1"/>
          <p:nvPr/>
        </p:nvSpPr>
        <p:spPr>
          <a:xfrm>
            <a:off x="457200" y="1280160"/>
            <a:ext cx="19202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E21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</a:t>
            </a:r>
            <a:endParaRPr lang="en-US" sz="4000" dirty="0"/>
          </a:p>
        </p:txBody>
      </p:sp>
      <p:sp>
        <p:nvSpPr>
          <p:cNvPr id="7" name="Text 4"/>
          <p:cNvSpPr txBox="1"/>
          <p:nvPr/>
        </p:nvSpPr>
        <p:spPr>
          <a:xfrm>
            <a:off x="457200" y="1965960"/>
            <a:ext cx="1920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A6B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Fachmodule</a:t>
            </a:r>
            <a:endParaRPr lang="en-US" sz="1100" dirty="0"/>
          </a:p>
        </p:txBody>
      </p:sp>
      <p:sp>
        <p:nvSpPr>
          <p:cNvPr id="8" name="Text 5"/>
          <p:cNvSpPr txBox="1"/>
          <p:nvPr/>
        </p:nvSpPr>
        <p:spPr>
          <a:xfrm>
            <a:off x="2560320" y="1280160"/>
            <a:ext cx="19202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756A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4000" dirty="0"/>
          </a:p>
        </p:txBody>
      </p:sp>
      <p:sp>
        <p:nvSpPr>
          <p:cNvPr id="9" name="Text 6"/>
          <p:cNvSpPr txBox="1"/>
          <p:nvPr/>
        </p:nvSpPr>
        <p:spPr>
          <a:xfrm>
            <a:off x="2560320" y="1965960"/>
            <a:ext cx="1920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A6B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offene Stellen — live</a:t>
            </a:r>
            <a:endParaRPr lang="en-US" sz="1100" dirty="0"/>
          </a:p>
        </p:txBody>
      </p:sp>
      <p:sp>
        <p:nvSpPr>
          <p:cNvPr id="10" name="Text 7"/>
          <p:cNvSpPr txBox="1"/>
          <p:nvPr/>
        </p:nvSpPr>
        <p:spPr>
          <a:xfrm>
            <a:off x="4663440" y="1280160"/>
            <a:ext cx="19202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E21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4000" dirty="0"/>
          </a:p>
        </p:txBody>
      </p:sp>
      <p:sp>
        <p:nvSpPr>
          <p:cNvPr id="11" name="Text 8"/>
          <p:cNvSpPr txBox="1"/>
          <p:nvPr/>
        </p:nvSpPr>
        <p:spPr>
          <a:xfrm>
            <a:off x="4663440" y="1965960"/>
            <a:ext cx="1920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A6B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Sprachen für Bewerber</a:t>
            </a:r>
            <a:endParaRPr lang="en-US" sz="1100" dirty="0"/>
          </a:p>
        </p:txBody>
      </p:sp>
      <p:sp>
        <p:nvSpPr>
          <p:cNvPr id="12" name="Text 9"/>
          <p:cNvSpPr txBox="1"/>
          <p:nvPr/>
        </p:nvSpPr>
        <p:spPr>
          <a:xfrm>
            <a:off x="6766560" y="1280160"/>
            <a:ext cx="19202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756A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4000" dirty="0"/>
          </a:p>
        </p:txBody>
      </p:sp>
      <p:sp>
        <p:nvSpPr>
          <p:cNvPr id="13" name="Text 10"/>
          <p:cNvSpPr txBox="1"/>
          <p:nvPr/>
        </p:nvSpPr>
        <p:spPr>
          <a:xfrm>
            <a:off x="6766560" y="1965960"/>
            <a:ext cx="1920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A6B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Freigabestufen je Vakanz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457200" y="2514600"/>
            <a:ext cx="4023360" cy="2011680"/>
          </a:xfrm>
          <a:prstGeom prst="roundRect">
            <a:avLst>
              <a:gd name="adj" fmla="val 3636"/>
            </a:avLst>
          </a:prstGeom>
          <a:solidFill>
            <a:srgbClr val="EBEEF2"/>
          </a:solidFill>
          <a:ln w="12700">
            <a:solidFill>
              <a:srgbClr val="EBEEF2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640080" y="2697480"/>
            <a:ext cx="384048" cy="384048"/>
          </a:xfrm>
          <a:prstGeom prst="ellipse">
            <a:avLst/>
          </a:prstGeom>
          <a:solidFill>
            <a:srgbClr val="0E2154"/>
          </a:solidFill>
          <a:ln w="12700">
            <a:solidFill>
              <a:srgbClr val="0E2154"/>
            </a:solidFill>
            <a:prstDash val="solid"/>
          </a:ln>
        </p:spPr>
      </p:sp>
      <p:sp>
        <p:nvSpPr>
          <p:cNvPr id="16" name="Text 13"/>
          <p:cNvSpPr txBox="1"/>
          <p:nvPr/>
        </p:nvSpPr>
        <p:spPr>
          <a:xfrm>
            <a:off x="640080" y="269748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▶</a:t>
            </a:r>
            <a:endParaRPr lang="en-US" sz="1400" dirty="0"/>
          </a:p>
        </p:txBody>
      </p:sp>
      <p:sp>
        <p:nvSpPr>
          <p:cNvPr id="17" name="Text 14"/>
          <p:cNvSpPr txBox="1"/>
          <p:nvPr/>
        </p:nvSpPr>
        <p:spPr>
          <a:xfrm>
            <a:off x="1115568" y="2697480"/>
            <a:ext cx="3200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E21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Von der Stelle zur Einstellung</a:t>
            </a:r>
            <a:endParaRPr lang="en-US" sz="1400" dirty="0"/>
          </a:p>
        </p:txBody>
      </p:sp>
      <p:sp>
        <p:nvSpPr>
          <p:cNvPr id="18" name="Text 15"/>
          <p:cNvSpPr txBox="1"/>
          <p:nvPr/>
        </p:nvSpPr>
        <p:spPr>
          <a:xfrm>
            <a:off x="658368" y="3136392"/>
            <a:ext cx="3621024" cy="12618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2121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Stellenprofile je Jahr und Kategorie, daraus Anzeigen je Kanal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2121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Vakanz mit Freigabe durch Fachbereich, Personal und Budget — mit Ampel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2121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Bewerbungen kommen direkt ins System, Dublettenprüfung inklusive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2121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Pipeline von „Neu" bis „Eingestellt", Talentpool in beide Richtungen</a:t>
            </a:r>
            <a:endParaRPr lang="en-US" sz="1050" dirty="0"/>
          </a:p>
        </p:txBody>
      </p:sp>
      <p:sp>
        <p:nvSpPr>
          <p:cNvPr id="19" name="Shape 16"/>
          <p:cNvSpPr/>
          <p:nvPr/>
        </p:nvSpPr>
        <p:spPr>
          <a:xfrm>
            <a:off x="4663440" y="2514600"/>
            <a:ext cx="4023360" cy="2011680"/>
          </a:xfrm>
          <a:prstGeom prst="roundRect">
            <a:avLst>
              <a:gd name="adj" fmla="val 3636"/>
            </a:avLst>
          </a:prstGeom>
          <a:solidFill>
            <a:srgbClr val="EBEEF2"/>
          </a:solidFill>
          <a:ln w="12700">
            <a:solidFill>
              <a:srgbClr val="EBEEF2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4846320" y="2697480"/>
            <a:ext cx="384048" cy="384048"/>
          </a:xfrm>
          <a:prstGeom prst="ellipse">
            <a:avLst/>
          </a:prstGeom>
          <a:solidFill>
            <a:srgbClr val="756AAE"/>
          </a:solidFill>
          <a:ln w="12700">
            <a:solidFill>
              <a:srgbClr val="756AAE"/>
            </a:solidFill>
            <a:prstDash val="solid"/>
          </a:ln>
        </p:spPr>
      </p:sp>
      <p:sp>
        <p:nvSpPr>
          <p:cNvPr id="21" name="Text 18"/>
          <p:cNvSpPr txBox="1"/>
          <p:nvPr/>
        </p:nvSpPr>
        <p:spPr>
          <a:xfrm>
            <a:off x="4846320" y="269748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☗</a:t>
            </a:r>
            <a:endParaRPr lang="en-US" sz="1400" dirty="0"/>
          </a:p>
        </p:txBody>
      </p:sp>
      <p:sp>
        <p:nvSpPr>
          <p:cNvPr id="22" name="Text 19"/>
          <p:cNvSpPr txBox="1"/>
          <p:nvPr/>
        </p:nvSpPr>
        <p:spPr>
          <a:xfrm>
            <a:off x="5321808" y="2697480"/>
            <a:ext cx="3200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E21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 danach: Personal (HR)</a:t>
            </a:r>
            <a:endParaRPr lang="en-US" sz="1400" dirty="0"/>
          </a:p>
        </p:txBody>
      </p:sp>
      <p:sp>
        <p:nvSpPr>
          <p:cNvPr id="23" name="Text 20"/>
          <p:cNvSpPr txBox="1"/>
          <p:nvPr/>
        </p:nvSpPr>
        <p:spPr>
          <a:xfrm>
            <a:off x="4864608" y="3136392"/>
            <a:ext cx="3621024" cy="12618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2121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Personalakte, Verträge mit Fristenrechnung (§ 622 BGB, Nachweisgesetz)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2121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Urlaub, Krankheit, Bescheinigungen § 5 EntgFG — mit Erinnerungen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2121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Organigramm, Beurteilungen, Qualifikationen, Schulungen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2121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Auswertungen und Kennzahlen ohne Bearbeiterspalte</a:t>
            </a:r>
            <a:endParaRPr lang="en-US" sz="10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29600" y="256032"/>
            <a:ext cx="566928" cy="566928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457200" y="292608"/>
            <a:ext cx="7498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E21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Bewerber aus aller Welt</a:t>
            </a:r>
            <a:endParaRPr lang="en-US" sz="2800" dirty="0"/>
          </a:p>
        </p:txBody>
      </p:sp>
      <p:sp>
        <p:nvSpPr>
          <p:cNvPr id="4" name="Text 1"/>
          <p:cNvSpPr txBox="1"/>
          <p:nvPr/>
        </p:nvSpPr>
        <p:spPr>
          <a:xfrm>
            <a:off x="457200" y="822960"/>
            <a:ext cx="7498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A6B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Sechs Sprachen, ein Konto, jederzeit der aktuelle Stand</a:t>
            </a:r>
            <a:endParaRPr lang="en-US" sz="1300" dirty="0"/>
          </a:p>
        </p:txBody>
      </p:sp>
      <p:sp>
        <p:nvSpPr>
          <p:cNvPr id="5" name="Text 2"/>
          <p:cNvSpPr txBox="1"/>
          <p:nvPr/>
        </p:nvSpPr>
        <p:spPr>
          <a:xfrm>
            <a:off x="457200" y="47548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D9D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Prototyp für die P&amp;P Group · 17.09.2026</a:t>
            </a:r>
            <a:endParaRPr lang="en-US" sz="900" dirty="0"/>
          </a:p>
        </p:txBody>
      </p:sp>
      <p:sp>
        <p:nvSpPr>
          <p:cNvPr id="6" name="Shape 3"/>
          <p:cNvSpPr/>
          <p:nvPr/>
        </p:nvSpPr>
        <p:spPr>
          <a:xfrm>
            <a:off x="457200" y="1325880"/>
            <a:ext cx="1234440" cy="731520"/>
          </a:xfrm>
          <a:prstGeom prst="roundRect">
            <a:avLst>
              <a:gd name="adj" fmla="val 10000"/>
            </a:avLst>
          </a:prstGeom>
          <a:solidFill>
            <a:srgbClr val="EBEEF2"/>
          </a:solidFill>
          <a:ln w="12700">
            <a:solidFill>
              <a:srgbClr val="EBEEF2"/>
            </a:solidFill>
            <a:prstDash val="solid"/>
          </a:ln>
        </p:spPr>
      </p:sp>
      <p:sp>
        <p:nvSpPr>
          <p:cNvPr id="7" name="Text 4"/>
          <p:cNvSpPr txBox="1"/>
          <p:nvPr/>
        </p:nvSpPr>
        <p:spPr>
          <a:xfrm>
            <a:off x="457200" y="1371600"/>
            <a:ext cx="1234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E21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</a:t>
            </a:r>
            <a:endParaRPr lang="en-US" sz="1600" dirty="0"/>
          </a:p>
        </p:txBody>
      </p:sp>
      <p:sp>
        <p:nvSpPr>
          <p:cNvPr id="8" name="Text 5"/>
          <p:cNvSpPr txBox="1"/>
          <p:nvPr/>
        </p:nvSpPr>
        <p:spPr>
          <a:xfrm>
            <a:off x="457200" y="1691640"/>
            <a:ext cx="1234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2121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Deutsch</a:t>
            </a:r>
            <a:endParaRPr lang="en-US" sz="1000" dirty="0"/>
          </a:p>
        </p:txBody>
      </p:sp>
      <p:sp>
        <p:nvSpPr>
          <p:cNvPr id="9" name="Shape 6"/>
          <p:cNvSpPr/>
          <p:nvPr/>
        </p:nvSpPr>
        <p:spPr>
          <a:xfrm>
            <a:off x="1828800" y="1325880"/>
            <a:ext cx="1234440" cy="731520"/>
          </a:xfrm>
          <a:prstGeom prst="roundRect">
            <a:avLst>
              <a:gd name="adj" fmla="val 10000"/>
            </a:avLst>
          </a:prstGeom>
          <a:solidFill>
            <a:srgbClr val="EBEEF2"/>
          </a:solidFill>
          <a:ln w="12700">
            <a:solidFill>
              <a:srgbClr val="EBEEF2"/>
            </a:solidFill>
            <a:prstDash val="solid"/>
          </a:ln>
        </p:spPr>
      </p:sp>
      <p:sp>
        <p:nvSpPr>
          <p:cNvPr id="10" name="Text 7"/>
          <p:cNvSpPr txBox="1"/>
          <p:nvPr/>
        </p:nvSpPr>
        <p:spPr>
          <a:xfrm>
            <a:off x="1828800" y="1371600"/>
            <a:ext cx="1234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E21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</a:t>
            </a:r>
            <a:endParaRPr lang="en-US" sz="1600" dirty="0"/>
          </a:p>
        </p:txBody>
      </p:sp>
      <p:sp>
        <p:nvSpPr>
          <p:cNvPr id="11" name="Text 8"/>
          <p:cNvSpPr txBox="1"/>
          <p:nvPr/>
        </p:nvSpPr>
        <p:spPr>
          <a:xfrm>
            <a:off x="1828800" y="1691640"/>
            <a:ext cx="1234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2121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English</a:t>
            </a:r>
            <a:endParaRPr lang="en-US" sz="1000" dirty="0"/>
          </a:p>
        </p:txBody>
      </p:sp>
      <p:sp>
        <p:nvSpPr>
          <p:cNvPr id="12" name="Shape 9"/>
          <p:cNvSpPr/>
          <p:nvPr/>
        </p:nvSpPr>
        <p:spPr>
          <a:xfrm>
            <a:off x="3200400" y="1325880"/>
            <a:ext cx="1234440" cy="731520"/>
          </a:xfrm>
          <a:prstGeom prst="roundRect">
            <a:avLst>
              <a:gd name="adj" fmla="val 10000"/>
            </a:avLst>
          </a:prstGeom>
          <a:solidFill>
            <a:srgbClr val="EBEEF2"/>
          </a:solidFill>
          <a:ln w="12700">
            <a:solidFill>
              <a:srgbClr val="EBEEF2"/>
            </a:solidFill>
            <a:prstDash val="solid"/>
          </a:ln>
        </p:spPr>
      </p:sp>
      <p:sp>
        <p:nvSpPr>
          <p:cNvPr id="13" name="Text 10"/>
          <p:cNvSpPr txBox="1"/>
          <p:nvPr/>
        </p:nvSpPr>
        <p:spPr>
          <a:xfrm>
            <a:off x="3200400" y="1371600"/>
            <a:ext cx="1234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E21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</a:t>
            </a:r>
            <a:endParaRPr lang="en-US" sz="1600" dirty="0"/>
          </a:p>
        </p:txBody>
      </p:sp>
      <p:sp>
        <p:nvSpPr>
          <p:cNvPr id="14" name="Text 11"/>
          <p:cNvSpPr txBox="1"/>
          <p:nvPr/>
        </p:nvSpPr>
        <p:spPr>
          <a:xfrm>
            <a:off x="3200400" y="1691640"/>
            <a:ext cx="1234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2121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العربية</a:t>
            </a:r>
            <a:endParaRPr lang="en-US" sz="1000" dirty="0"/>
          </a:p>
        </p:txBody>
      </p:sp>
      <p:sp>
        <p:nvSpPr>
          <p:cNvPr id="15" name="Shape 12"/>
          <p:cNvSpPr/>
          <p:nvPr/>
        </p:nvSpPr>
        <p:spPr>
          <a:xfrm>
            <a:off x="4572000" y="1325880"/>
            <a:ext cx="1234440" cy="731520"/>
          </a:xfrm>
          <a:prstGeom prst="roundRect">
            <a:avLst>
              <a:gd name="adj" fmla="val 10000"/>
            </a:avLst>
          </a:prstGeom>
          <a:solidFill>
            <a:srgbClr val="EBEEF2"/>
          </a:solidFill>
          <a:ln w="12700">
            <a:solidFill>
              <a:srgbClr val="EBEEF2"/>
            </a:solidFill>
            <a:prstDash val="solid"/>
          </a:ln>
        </p:spPr>
      </p:sp>
      <p:sp>
        <p:nvSpPr>
          <p:cNvPr id="16" name="Text 13"/>
          <p:cNvSpPr txBox="1"/>
          <p:nvPr/>
        </p:nvSpPr>
        <p:spPr>
          <a:xfrm>
            <a:off x="4572000" y="1371600"/>
            <a:ext cx="1234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E21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</a:t>
            </a:r>
            <a:endParaRPr lang="en-US" sz="1600" dirty="0"/>
          </a:p>
        </p:txBody>
      </p:sp>
      <p:sp>
        <p:nvSpPr>
          <p:cNvPr id="17" name="Text 14"/>
          <p:cNvSpPr txBox="1"/>
          <p:nvPr/>
        </p:nvSpPr>
        <p:spPr>
          <a:xfrm>
            <a:off x="4572000" y="1691640"/>
            <a:ext cx="1234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2121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Русский</a:t>
            </a:r>
            <a:endParaRPr lang="en-US" sz="1000" dirty="0"/>
          </a:p>
        </p:txBody>
      </p:sp>
      <p:sp>
        <p:nvSpPr>
          <p:cNvPr id="18" name="Shape 15"/>
          <p:cNvSpPr/>
          <p:nvPr/>
        </p:nvSpPr>
        <p:spPr>
          <a:xfrm>
            <a:off x="5943600" y="1325880"/>
            <a:ext cx="1234440" cy="731520"/>
          </a:xfrm>
          <a:prstGeom prst="roundRect">
            <a:avLst>
              <a:gd name="adj" fmla="val 10000"/>
            </a:avLst>
          </a:prstGeom>
          <a:solidFill>
            <a:srgbClr val="EBEEF2"/>
          </a:solidFill>
          <a:ln w="12700">
            <a:solidFill>
              <a:srgbClr val="EBEEF2"/>
            </a:solidFill>
            <a:prstDash val="solid"/>
          </a:ln>
        </p:spPr>
      </p:sp>
      <p:sp>
        <p:nvSpPr>
          <p:cNvPr id="19" name="Text 16"/>
          <p:cNvSpPr txBox="1"/>
          <p:nvPr/>
        </p:nvSpPr>
        <p:spPr>
          <a:xfrm>
            <a:off x="5943600" y="1371600"/>
            <a:ext cx="1234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E21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</a:t>
            </a:r>
            <a:endParaRPr lang="en-US" sz="1600" dirty="0"/>
          </a:p>
        </p:txBody>
      </p:sp>
      <p:sp>
        <p:nvSpPr>
          <p:cNvPr id="20" name="Text 17"/>
          <p:cNvSpPr txBox="1"/>
          <p:nvPr/>
        </p:nvSpPr>
        <p:spPr>
          <a:xfrm>
            <a:off x="5943600" y="1691640"/>
            <a:ext cx="1234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2121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Türkçe</a:t>
            </a:r>
            <a:endParaRPr lang="en-US" sz="1000" dirty="0"/>
          </a:p>
        </p:txBody>
      </p:sp>
      <p:sp>
        <p:nvSpPr>
          <p:cNvPr id="21" name="Shape 18"/>
          <p:cNvSpPr/>
          <p:nvPr/>
        </p:nvSpPr>
        <p:spPr>
          <a:xfrm>
            <a:off x="7315200" y="1325880"/>
            <a:ext cx="1234440" cy="731520"/>
          </a:xfrm>
          <a:prstGeom prst="roundRect">
            <a:avLst>
              <a:gd name="adj" fmla="val 10000"/>
            </a:avLst>
          </a:prstGeom>
          <a:solidFill>
            <a:srgbClr val="EBEEF2"/>
          </a:solidFill>
          <a:ln w="12700">
            <a:solidFill>
              <a:srgbClr val="EBEEF2"/>
            </a:solidFill>
            <a:prstDash val="solid"/>
          </a:ln>
        </p:spPr>
      </p:sp>
      <p:sp>
        <p:nvSpPr>
          <p:cNvPr id="22" name="Text 19"/>
          <p:cNvSpPr txBox="1"/>
          <p:nvPr/>
        </p:nvSpPr>
        <p:spPr>
          <a:xfrm>
            <a:off x="7315200" y="1371600"/>
            <a:ext cx="1234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E21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</a:t>
            </a:r>
            <a:endParaRPr lang="en-US" sz="1600" dirty="0"/>
          </a:p>
        </p:txBody>
      </p:sp>
      <p:sp>
        <p:nvSpPr>
          <p:cNvPr id="23" name="Text 20"/>
          <p:cNvSpPr txBox="1"/>
          <p:nvPr/>
        </p:nvSpPr>
        <p:spPr>
          <a:xfrm>
            <a:off x="7315200" y="1691640"/>
            <a:ext cx="1234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2121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Français</a:t>
            </a:r>
            <a:endParaRPr lang="en-US" sz="1000" dirty="0"/>
          </a:p>
        </p:txBody>
      </p:sp>
      <p:sp>
        <p:nvSpPr>
          <p:cNvPr id="24" name="Shape 21"/>
          <p:cNvSpPr/>
          <p:nvPr/>
        </p:nvSpPr>
        <p:spPr>
          <a:xfrm>
            <a:off x="457200" y="2331720"/>
            <a:ext cx="2651760" cy="2194560"/>
          </a:xfrm>
          <a:prstGeom prst="roundRect">
            <a:avLst>
              <a:gd name="adj" fmla="val 3333"/>
            </a:avLst>
          </a:prstGeom>
          <a:solidFill>
            <a:srgbClr val="EBEEF2"/>
          </a:solidFill>
          <a:ln w="12700">
            <a:solidFill>
              <a:srgbClr val="EBEEF2"/>
            </a:solidFill>
            <a:prstDash val="solid"/>
          </a:ln>
        </p:spPr>
      </p:sp>
      <p:sp>
        <p:nvSpPr>
          <p:cNvPr id="25" name="Shape 22"/>
          <p:cNvSpPr/>
          <p:nvPr/>
        </p:nvSpPr>
        <p:spPr>
          <a:xfrm>
            <a:off x="640080" y="2514600"/>
            <a:ext cx="384048" cy="384048"/>
          </a:xfrm>
          <a:prstGeom prst="ellipse">
            <a:avLst/>
          </a:prstGeom>
          <a:solidFill>
            <a:srgbClr val="0E2154"/>
          </a:solidFill>
          <a:ln w="12700">
            <a:solidFill>
              <a:srgbClr val="0E2154"/>
            </a:solidFill>
            <a:prstDash val="solid"/>
          </a:ln>
        </p:spPr>
      </p:sp>
      <p:sp>
        <p:nvSpPr>
          <p:cNvPr id="26" name="Text 23"/>
          <p:cNvSpPr txBox="1"/>
          <p:nvPr/>
        </p:nvSpPr>
        <p:spPr>
          <a:xfrm>
            <a:off x="640080" y="251460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400" dirty="0"/>
          </a:p>
        </p:txBody>
      </p:sp>
      <p:sp>
        <p:nvSpPr>
          <p:cNvPr id="27" name="Text 24"/>
          <p:cNvSpPr txBox="1"/>
          <p:nvPr/>
        </p:nvSpPr>
        <p:spPr>
          <a:xfrm>
            <a:off x="1115568" y="2514600"/>
            <a:ext cx="1828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E21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Minuten, fertig</a:t>
            </a:r>
            <a:endParaRPr lang="en-US" sz="1400" dirty="0"/>
          </a:p>
        </p:txBody>
      </p:sp>
      <p:sp>
        <p:nvSpPr>
          <p:cNvPr id="28" name="Text 25"/>
          <p:cNvSpPr txBox="1"/>
          <p:nvPr/>
        </p:nvSpPr>
        <p:spPr>
          <a:xfrm>
            <a:off x="658368" y="2953512"/>
            <a:ext cx="2249424" cy="14447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300"/>
              </a:spcAft>
              <a:buNone/>
            </a:pPr>
            <a:r>
              <a:rPr lang="en-US" sz="1050" dirty="0">
                <a:solidFill>
                  <a:srgbClr val="2121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Stellenanzeigen samt Anforderungen übersetzt. Formular in der Sprache des Bewerbers, Lebenslauf genügt. Wer will, wählt ein Passwort — und hat ab dann sein Konto.</a:t>
            </a:r>
            <a:endParaRPr lang="en-US" sz="1050" dirty="0"/>
          </a:p>
        </p:txBody>
      </p:sp>
      <p:sp>
        <p:nvSpPr>
          <p:cNvPr id="29" name="Shape 26"/>
          <p:cNvSpPr/>
          <p:nvPr/>
        </p:nvSpPr>
        <p:spPr>
          <a:xfrm>
            <a:off x="3246120" y="2331720"/>
            <a:ext cx="2651760" cy="2194560"/>
          </a:xfrm>
          <a:prstGeom prst="roundRect">
            <a:avLst>
              <a:gd name="adj" fmla="val 3333"/>
            </a:avLst>
          </a:prstGeom>
          <a:solidFill>
            <a:srgbClr val="EBEEF2"/>
          </a:solidFill>
          <a:ln w="12700">
            <a:solidFill>
              <a:srgbClr val="EBEEF2"/>
            </a:solidFill>
            <a:prstDash val="solid"/>
          </a:ln>
        </p:spPr>
      </p:sp>
      <p:sp>
        <p:nvSpPr>
          <p:cNvPr id="30" name="Shape 27"/>
          <p:cNvSpPr/>
          <p:nvPr/>
        </p:nvSpPr>
        <p:spPr>
          <a:xfrm>
            <a:off x="3429000" y="2514600"/>
            <a:ext cx="384048" cy="384048"/>
          </a:xfrm>
          <a:prstGeom prst="ellipse">
            <a:avLst/>
          </a:prstGeom>
          <a:solidFill>
            <a:srgbClr val="26418C"/>
          </a:solidFill>
          <a:ln w="12700">
            <a:solidFill>
              <a:srgbClr val="26418C"/>
            </a:solidFill>
            <a:prstDash val="solid"/>
          </a:ln>
        </p:spPr>
      </p:sp>
      <p:sp>
        <p:nvSpPr>
          <p:cNvPr id="31" name="Text 28"/>
          <p:cNvSpPr txBox="1"/>
          <p:nvPr/>
        </p:nvSpPr>
        <p:spPr>
          <a:xfrm>
            <a:off x="3429000" y="251460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400" dirty="0"/>
          </a:p>
        </p:txBody>
      </p:sp>
      <p:sp>
        <p:nvSpPr>
          <p:cNvPr id="32" name="Text 29"/>
          <p:cNvSpPr txBox="1"/>
          <p:nvPr/>
        </p:nvSpPr>
        <p:spPr>
          <a:xfrm>
            <a:off x="3904488" y="2514600"/>
            <a:ext cx="1828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E21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Eigenes Portal</a:t>
            </a:r>
            <a:endParaRPr lang="en-US" sz="1400" dirty="0"/>
          </a:p>
        </p:txBody>
      </p:sp>
      <p:sp>
        <p:nvSpPr>
          <p:cNvPr id="33" name="Text 30"/>
          <p:cNvSpPr txBox="1"/>
          <p:nvPr/>
        </p:nvSpPr>
        <p:spPr>
          <a:xfrm>
            <a:off x="3447288" y="2953512"/>
            <a:ext cx="2249424" cy="14447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300"/>
              </a:spcAft>
              <a:buNone/>
            </a:pPr>
            <a:r>
              <a:rPr lang="en-US" sz="1050" dirty="0">
                <a:solidFill>
                  <a:srgbClr val="2121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Anmeldung mit E-Mail und Passwort, von jedem Gerät. Unterlagen nachreichen, Eignungstest, Gesprächstermin wählen, Verlauf lesen — alles ohne Rückfrage bei HR.</a:t>
            </a:r>
            <a:endParaRPr lang="en-US" sz="1050" dirty="0"/>
          </a:p>
        </p:txBody>
      </p:sp>
      <p:sp>
        <p:nvSpPr>
          <p:cNvPr id="34" name="Shape 31"/>
          <p:cNvSpPr/>
          <p:nvPr/>
        </p:nvSpPr>
        <p:spPr>
          <a:xfrm>
            <a:off x="6035040" y="2331720"/>
            <a:ext cx="2651760" cy="2194560"/>
          </a:xfrm>
          <a:prstGeom prst="roundRect">
            <a:avLst>
              <a:gd name="adj" fmla="val 3333"/>
            </a:avLst>
          </a:prstGeom>
          <a:solidFill>
            <a:srgbClr val="EBEEF2"/>
          </a:solidFill>
          <a:ln w="12700">
            <a:solidFill>
              <a:srgbClr val="EBEEF2"/>
            </a:solidFill>
            <a:prstDash val="solid"/>
          </a:ln>
        </p:spPr>
      </p:sp>
      <p:sp>
        <p:nvSpPr>
          <p:cNvPr id="35" name="Shape 32"/>
          <p:cNvSpPr/>
          <p:nvPr/>
        </p:nvSpPr>
        <p:spPr>
          <a:xfrm>
            <a:off x="6217920" y="2514600"/>
            <a:ext cx="384048" cy="384048"/>
          </a:xfrm>
          <a:prstGeom prst="ellipse">
            <a:avLst/>
          </a:prstGeom>
          <a:solidFill>
            <a:srgbClr val="756AAE"/>
          </a:solidFill>
          <a:ln w="12700">
            <a:solidFill>
              <a:srgbClr val="756AAE"/>
            </a:solidFill>
            <a:prstDash val="solid"/>
          </a:ln>
        </p:spPr>
      </p:sp>
      <p:sp>
        <p:nvSpPr>
          <p:cNvPr id="36" name="Text 33"/>
          <p:cNvSpPr txBox="1"/>
          <p:nvPr/>
        </p:nvSpPr>
        <p:spPr>
          <a:xfrm>
            <a:off x="6217920" y="251460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400" dirty="0"/>
          </a:p>
        </p:txBody>
      </p:sp>
      <p:sp>
        <p:nvSpPr>
          <p:cNvPr id="37" name="Text 34"/>
          <p:cNvSpPr txBox="1"/>
          <p:nvPr/>
        </p:nvSpPr>
        <p:spPr>
          <a:xfrm>
            <a:off x="6693408" y="2514600"/>
            <a:ext cx="1828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E21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Immer eine Antwort</a:t>
            </a:r>
            <a:endParaRPr lang="en-US" sz="1400" dirty="0"/>
          </a:p>
        </p:txBody>
      </p:sp>
      <p:sp>
        <p:nvSpPr>
          <p:cNvPr id="38" name="Text 35"/>
          <p:cNvSpPr txBox="1"/>
          <p:nvPr/>
        </p:nvSpPr>
        <p:spPr>
          <a:xfrm>
            <a:off x="6236208" y="2953512"/>
            <a:ext cx="2249424" cy="14447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300"/>
              </a:spcAft>
              <a:buNone/>
            </a:pPr>
            <a:r>
              <a:rPr lang="en-US" sz="1050" dirty="0">
                <a:solidFill>
                  <a:srgbClr val="2121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Das System hält nach, wer noch keine Rückmeldung hat. Zu- oder Absage — in jedem Fall eine Antwort. Das ist Arbeitgebermarke, nicht Verwaltung.</a:t>
            </a:r>
            <a:endParaRPr lang="en-US" sz="10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29600" y="256032"/>
            <a:ext cx="566928" cy="566928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457200" y="292608"/>
            <a:ext cx="7498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E21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Bewerbungsverfahren in drei Ebenen</a:t>
            </a:r>
            <a:endParaRPr lang="en-US" sz="2800" dirty="0"/>
          </a:p>
        </p:txBody>
      </p:sp>
      <p:sp>
        <p:nvSpPr>
          <p:cNvPr id="4" name="Text 1"/>
          <p:cNvSpPr txBox="1"/>
          <p:nvPr/>
        </p:nvSpPr>
        <p:spPr>
          <a:xfrm>
            <a:off x="457200" y="822960"/>
            <a:ext cx="7498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A6B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Rechtssicher aufgebaut — nicht nachträglich abgesichert</a:t>
            </a:r>
            <a:endParaRPr lang="en-US" sz="1300" dirty="0"/>
          </a:p>
        </p:txBody>
      </p:sp>
      <p:sp>
        <p:nvSpPr>
          <p:cNvPr id="5" name="Text 2"/>
          <p:cNvSpPr txBox="1"/>
          <p:nvPr/>
        </p:nvSpPr>
        <p:spPr>
          <a:xfrm>
            <a:off x="457200" y="47548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D9D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Prototyp für die P&amp;P Group · 17.09.2026</a:t>
            </a:r>
            <a:endParaRPr lang="en-US" sz="900" dirty="0"/>
          </a:p>
        </p:txBody>
      </p:sp>
      <p:sp>
        <p:nvSpPr>
          <p:cNvPr id="6" name="Shape 3"/>
          <p:cNvSpPr/>
          <p:nvPr/>
        </p:nvSpPr>
        <p:spPr>
          <a:xfrm>
            <a:off x="457200" y="1371600"/>
            <a:ext cx="8229600" cy="960120"/>
          </a:xfrm>
          <a:prstGeom prst="roundRect">
            <a:avLst>
              <a:gd name="adj" fmla="val 7619"/>
            </a:avLst>
          </a:prstGeom>
          <a:solidFill>
            <a:srgbClr val="EBEEF2"/>
          </a:solidFill>
          <a:ln w="12700">
            <a:solidFill>
              <a:srgbClr val="EBEEF2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640080" y="1627632"/>
            <a:ext cx="457200" cy="457200"/>
          </a:xfrm>
          <a:prstGeom prst="ellipse">
            <a:avLst/>
          </a:prstGeom>
          <a:solidFill>
            <a:srgbClr val="0E2154"/>
          </a:solidFill>
          <a:ln w="12700">
            <a:solidFill>
              <a:srgbClr val="0E2154"/>
            </a:solidFill>
            <a:prstDash val="solid"/>
          </a:ln>
        </p:spPr>
      </p:sp>
      <p:sp>
        <p:nvSpPr>
          <p:cNvPr id="8" name="Text 5"/>
          <p:cNvSpPr txBox="1"/>
          <p:nvPr/>
        </p:nvSpPr>
        <p:spPr>
          <a:xfrm>
            <a:off x="640080" y="162763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400" dirty="0"/>
          </a:p>
        </p:txBody>
      </p:sp>
      <p:sp>
        <p:nvSpPr>
          <p:cNvPr id="9" name="Text 6"/>
          <p:cNvSpPr txBox="1"/>
          <p:nvPr/>
        </p:nvSpPr>
        <p:spPr>
          <a:xfrm>
            <a:off x="1280160" y="1481328"/>
            <a:ext cx="20116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E21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Unterlagen</a:t>
            </a:r>
            <a:endParaRPr lang="en-US" sz="1500" dirty="0"/>
          </a:p>
        </p:txBody>
      </p:sp>
      <p:sp>
        <p:nvSpPr>
          <p:cNvPr id="10" name="Text 7"/>
          <p:cNvSpPr txBox="1"/>
          <p:nvPr/>
        </p:nvSpPr>
        <p:spPr>
          <a:xfrm>
            <a:off x="3291840" y="1463040"/>
            <a:ext cx="5212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121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 fordert an, was fehlt (Zeugnisse, Ausweis, Arbeitserlaubnis). Der Bewerber lädt hoch, HR prüft, nimmt an oder bittet erneut. Fristen laufen mit.</a:t>
            </a:r>
            <a:endParaRPr lang="en-US" sz="1050" dirty="0"/>
          </a:p>
        </p:txBody>
      </p:sp>
      <p:sp>
        <p:nvSpPr>
          <p:cNvPr id="11" name="Shape 8"/>
          <p:cNvSpPr/>
          <p:nvPr/>
        </p:nvSpPr>
        <p:spPr>
          <a:xfrm>
            <a:off x="457200" y="2468880"/>
            <a:ext cx="8229600" cy="960120"/>
          </a:xfrm>
          <a:prstGeom prst="roundRect">
            <a:avLst>
              <a:gd name="adj" fmla="val 7619"/>
            </a:avLst>
          </a:prstGeom>
          <a:solidFill>
            <a:srgbClr val="E4E8F3"/>
          </a:solidFill>
          <a:ln w="12700">
            <a:solidFill>
              <a:srgbClr val="E4E8F3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640080" y="2724912"/>
            <a:ext cx="457200" cy="457200"/>
          </a:xfrm>
          <a:prstGeom prst="ellipse">
            <a:avLst/>
          </a:prstGeom>
          <a:solidFill>
            <a:srgbClr val="26418C"/>
          </a:solidFill>
          <a:ln w="12700">
            <a:solidFill>
              <a:srgbClr val="26418C"/>
            </a:solidFill>
            <a:prstDash val="solid"/>
          </a:ln>
        </p:spPr>
      </p:sp>
      <p:sp>
        <p:nvSpPr>
          <p:cNvPr id="13" name="Text 10"/>
          <p:cNvSpPr txBox="1"/>
          <p:nvPr/>
        </p:nvSpPr>
        <p:spPr>
          <a:xfrm>
            <a:off x="640080" y="272491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400" dirty="0"/>
          </a:p>
        </p:txBody>
      </p:sp>
      <p:sp>
        <p:nvSpPr>
          <p:cNvPr id="14" name="Text 11"/>
          <p:cNvSpPr txBox="1"/>
          <p:nvPr/>
        </p:nvSpPr>
        <p:spPr>
          <a:xfrm>
            <a:off x="1280160" y="2578608"/>
            <a:ext cx="20116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E21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Eignungstest</a:t>
            </a:r>
            <a:endParaRPr lang="en-US" sz="1500" dirty="0"/>
          </a:p>
        </p:txBody>
      </p:sp>
      <p:sp>
        <p:nvSpPr>
          <p:cNvPr id="15" name="Text 12"/>
          <p:cNvSpPr txBox="1"/>
          <p:nvPr/>
        </p:nvSpPr>
        <p:spPr>
          <a:xfrm>
            <a:off x="3291840" y="2560320"/>
            <a:ext cx="5212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121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Fragen vom Fachbereich, Zeitbegrenzung, Nachteilsausgleich. Zustimmung des Betriebsrats als Feld am Test (§ 94 BetrVG). Punkte liefert das System, entscheiden Menschen (Art. 22 DSGVO).</a:t>
            </a:r>
            <a:endParaRPr lang="en-US" sz="1050" dirty="0"/>
          </a:p>
        </p:txBody>
      </p:sp>
      <p:sp>
        <p:nvSpPr>
          <p:cNvPr id="16" name="Shape 13"/>
          <p:cNvSpPr/>
          <p:nvPr/>
        </p:nvSpPr>
        <p:spPr>
          <a:xfrm>
            <a:off x="457200" y="3566160"/>
            <a:ext cx="8229600" cy="960120"/>
          </a:xfrm>
          <a:prstGeom prst="roundRect">
            <a:avLst>
              <a:gd name="adj" fmla="val 7619"/>
            </a:avLst>
          </a:prstGeom>
          <a:solidFill>
            <a:srgbClr val="EBEEF2"/>
          </a:solidFill>
          <a:ln w="12700">
            <a:solidFill>
              <a:srgbClr val="EBEE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40080" y="3822192"/>
            <a:ext cx="457200" cy="457200"/>
          </a:xfrm>
          <a:prstGeom prst="ellipse">
            <a:avLst/>
          </a:prstGeom>
          <a:solidFill>
            <a:srgbClr val="756AAE"/>
          </a:solidFill>
          <a:ln w="12700">
            <a:solidFill>
              <a:srgbClr val="756AAE"/>
            </a:solidFill>
            <a:prstDash val="solid"/>
          </a:ln>
        </p:spPr>
      </p:sp>
      <p:sp>
        <p:nvSpPr>
          <p:cNvPr id="18" name="Text 15"/>
          <p:cNvSpPr txBox="1"/>
          <p:nvPr/>
        </p:nvSpPr>
        <p:spPr>
          <a:xfrm>
            <a:off x="640080" y="382219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400" dirty="0"/>
          </a:p>
        </p:txBody>
      </p:sp>
      <p:sp>
        <p:nvSpPr>
          <p:cNvPr id="19" name="Text 16"/>
          <p:cNvSpPr txBox="1"/>
          <p:nvPr/>
        </p:nvSpPr>
        <p:spPr>
          <a:xfrm>
            <a:off x="1280160" y="3675888"/>
            <a:ext cx="20116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E21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Gesprächstermin</a:t>
            </a:r>
            <a:endParaRPr lang="en-US" sz="1500" dirty="0"/>
          </a:p>
        </p:txBody>
      </p:sp>
      <p:sp>
        <p:nvSpPr>
          <p:cNvPr id="20" name="Text 17"/>
          <p:cNvSpPr txBox="1"/>
          <p:nvPr/>
        </p:nvSpPr>
        <p:spPr>
          <a:xfrm>
            <a:off x="3291840" y="3657600"/>
            <a:ext cx="5212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121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 bietet Zeitfenster an, der Bewerber wählt — vor Ort, Video oder Telefon. Kalendereinladung, Bestätigung, Absage mit Grund. Fachbereiche sehen nur ihren Ausschnitt (§ 26 BDSG).</a:t>
            </a:r>
            <a:endParaRPr lang="en-US" sz="10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29600" y="256032"/>
            <a:ext cx="566928" cy="566928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457200" y="292608"/>
            <a:ext cx="7498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E21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Mitarbeiterportal</a:t>
            </a:r>
            <a:endParaRPr lang="en-US" sz="2800" dirty="0"/>
          </a:p>
        </p:txBody>
      </p:sp>
      <p:sp>
        <p:nvSpPr>
          <p:cNvPr id="4" name="Text 1"/>
          <p:cNvSpPr txBox="1"/>
          <p:nvPr/>
        </p:nvSpPr>
        <p:spPr>
          <a:xfrm>
            <a:off x="457200" y="822960"/>
            <a:ext cx="7498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A6B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Für alle Beschäftigten — am Rechner, am Handy, am Wandterminal</a:t>
            </a:r>
            <a:endParaRPr lang="en-US" sz="1300" dirty="0"/>
          </a:p>
        </p:txBody>
      </p:sp>
      <p:sp>
        <p:nvSpPr>
          <p:cNvPr id="5" name="Text 2"/>
          <p:cNvSpPr txBox="1"/>
          <p:nvPr/>
        </p:nvSpPr>
        <p:spPr>
          <a:xfrm>
            <a:off x="457200" y="47548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D9D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Prototyp für die P&amp;P Group · 17.09.2026</a:t>
            </a:r>
            <a:endParaRPr lang="en-US" sz="900" dirty="0"/>
          </a:p>
        </p:txBody>
      </p:sp>
      <p:sp>
        <p:nvSpPr>
          <p:cNvPr id="6" name="Shape 3"/>
          <p:cNvSpPr/>
          <p:nvPr/>
        </p:nvSpPr>
        <p:spPr>
          <a:xfrm>
            <a:off x="457200" y="1325880"/>
            <a:ext cx="4023360" cy="1554480"/>
          </a:xfrm>
          <a:prstGeom prst="roundRect">
            <a:avLst>
              <a:gd name="adj" fmla="val 4706"/>
            </a:avLst>
          </a:prstGeom>
          <a:solidFill>
            <a:srgbClr val="EBEEF2"/>
          </a:solidFill>
          <a:ln w="12700">
            <a:solidFill>
              <a:srgbClr val="EBEEF2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640080" y="1508760"/>
            <a:ext cx="384048" cy="384048"/>
          </a:xfrm>
          <a:prstGeom prst="ellipse">
            <a:avLst/>
          </a:prstGeom>
          <a:solidFill>
            <a:srgbClr val="0E2154"/>
          </a:solidFill>
          <a:ln w="12700">
            <a:solidFill>
              <a:srgbClr val="0E2154"/>
            </a:solidFill>
            <a:prstDash val="solid"/>
          </a:ln>
        </p:spPr>
      </p:sp>
      <p:sp>
        <p:nvSpPr>
          <p:cNvPr id="8" name="Text 5"/>
          <p:cNvSpPr txBox="1"/>
          <p:nvPr/>
        </p:nvSpPr>
        <p:spPr>
          <a:xfrm>
            <a:off x="640080" y="150876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⏱</a:t>
            </a:r>
            <a:endParaRPr lang="en-US" sz="1400" dirty="0"/>
          </a:p>
        </p:txBody>
      </p:sp>
      <p:sp>
        <p:nvSpPr>
          <p:cNvPr id="9" name="Text 6"/>
          <p:cNvSpPr txBox="1"/>
          <p:nvPr/>
        </p:nvSpPr>
        <p:spPr>
          <a:xfrm>
            <a:off x="1115568" y="1508760"/>
            <a:ext cx="3200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E21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Zeiterfassung</a:t>
            </a:r>
            <a:endParaRPr lang="en-US" sz="1400" dirty="0"/>
          </a:p>
        </p:txBody>
      </p:sp>
      <p:sp>
        <p:nvSpPr>
          <p:cNvPr id="10" name="Text 7"/>
          <p:cNvSpPr txBox="1"/>
          <p:nvPr/>
        </p:nvSpPr>
        <p:spPr>
          <a:xfrm>
            <a:off x="658368" y="1947672"/>
            <a:ext cx="3621024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300"/>
              </a:spcAft>
              <a:buNone/>
            </a:pPr>
            <a:r>
              <a:rPr lang="en-US" sz="1050" dirty="0">
                <a:solidFill>
                  <a:srgbClr val="2121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Kommen, Gehen, Pause. Stundenkonto und Soll/Ist je Tag. Arbeitszeitgesetz wird mitgerechnet (10 h, Pausen, 11 h Ruhezeit) und meldet sich — bevor es ein Verstoß ist.</a:t>
            </a:r>
            <a:endParaRPr lang="en-US" sz="1050" dirty="0"/>
          </a:p>
        </p:txBody>
      </p:sp>
      <p:sp>
        <p:nvSpPr>
          <p:cNvPr id="11" name="Shape 8"/>
          <p:cNvSpPr/>
          <p:nvPr/>
        </p:nvSpPr>
        <p:spPr>
          <a:xfrm>
            <a:off x="4663440" y="1325880"/>
            <a:ext cx="4023360" cy="1554480"/>
          </a:xfrm>
          <a:prstGeom prst="roundRect">
            <a:avLst>
              <a:gd name="adj" fmla="val 4706"/>
            </a:avLst>
          </a:prstGeom>
          <a:solidFill>
            <a:srgbClr val="EBEEF2"/>
          </a:solidFill>
          <a:ln w="12700">
            <a:solidFill>
              <a:srgbClr val="EBEEF2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4846320" y="1508760"/>
            <a:ext cx="384048" cy="384048"/>
          </a:xfrm>
          <a:prstGeom prst="ellipse">
            <a:avLst/>
          </a:prstGeom>
          <a:solidFill>
            <a:srgbClr val="26418C"/>
          </a:solidFill>
          <a:ln w="12700">
            <a:solidFill>
              <a:srgbClr val="26418C"/>
            </a:solidFill>
            <a:prstDash val="solid"/>
          </a:ln>
        </p:spPr>
      </p:sp>
      <p:sp>
        <p:nvSpPr>
          <p:cNvPr id="13" name="Text 10"/>
          <p:cNvSpPr txBox="1"/>
          <p:nvPr/>
        </p:nvSpPr>
        <p:spPr>
          <a:xfrm>
            <a:off x="4846320" y="150876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☀</a:t>
            </a:r>
            <a:endParaRPr lang="en-US" sz="1400" dirty="0"/>
          </a:p>
        </p:txBody>
      </p:sp>
      <p:sp>
        <p:nvSpPr>
          <p:cNvPr id="14" name="Text 11"/>
          <p:cNvSpPr txBox="1"/>
          <p:nvPr/>
        </p:nvSpPr>
        <p:spPr>
          <a:xfrm>
            <a:off x="5321808" y="1508760"/>
            <a:ext cx="3200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E21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Urlaub &amp; Abwesenheit</a:t>
            </a:r>
            <a:endParaRPr lang="en-US" sz="1400" dirty="0"/>
          </a:p>
        </p:txBody>
      </p:sp>
      <p:sp>
        <p:nvSpPr>
          <p:cNvPr id="15" name="Text 12"/>
          <p:cNvSpPr txBox="1"/>
          <p:nvPr/>
        </p:nvSpPr>
        <p:spPr>
          <a:xfrm>
            <a:off x="4864608" y="1947672"/>
            <a:ext cx="3621024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300"/>
              </a:spcAft>
              <a:buNone/>
            </a:pPr>
            <a:r>
              <a:rPr lang="en-US" sz="1050" dirty="0">
                <a:solidFill>
                  <a:srgbClr val="2121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Antrag mit Resturlaub im Blick. Genehmigung über den Vorgesetztenbaum: Abteilungsleitung → übergeordnete Abteilung → Personal. Krankmeldung mit Bescheinigungsfrist.</a:t>
            </a:r>
            <a:endParaRPr lang="en-US" sz="1050" dirty="0"/>
          </a:p>
        </p:txBody>
      </p:sp>
      <p:sp>
        <p:nvSpPr>
          <p:cNvPr id="16" name="Shape 13"/>
          <p:cNvSpPr/>
          <p:nvPr/>
        </p:nvSpPr>
        <p:spPr>
          <a:xfrm>
            <a:off x="457200" y="3017520"/>
            <a:ext cx="4023360" cy="1554480"/>
          </a:xfrm>
          <a:prstGeom prst="roundRect">
            <a:avLst>
              <a:gd name="adj" fmla="val 4706"/>
            </a:avLst>
          </a:prstGeom>
          <a:solidFill>
            <a:srgbClr val="EBEEF2"/>
          </a:solidFill>
          <a:ln w="12700">
            <a:solidFill>
              <a:srgbClr val="EBEE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40080" y="3200400"/>
            <a:ext cx="384048" cy="384048"/>
          </a:xfrm>
          <a:prstGeom prst="ellipse">
            <a:avLst/>
          </a:prstGeom>
          <a:solidFill>
            <a:srgbClr val="756AAE"/>
          </a:solidFill>
          <a:ln w="12700">
            <a:solidFill>
              <a:srgbClr val="756AAE"/>
            </a:solidFill>
            <a:prstDash val="solid"/>
          </a:ln>
        </p:spPr>
      </p:sp>
      <p:sp>
        <p:nvSpPr>
          <p:cNvPr id="18" name="Text 15"/>
          <p:cNvSpPr txBox="1"/>
          <p:nvPr/>
        </p:nvSpPr>
        <p:spPr>
          <a:xfrm>
            <a:off x="640080" y="320040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ℹ</a:t>
            </a:r>
            <a:endParaRPr lang="en-US" sz="1400" dirty="0"/>
          </a:p>
        </p:txBody>
      </p:sp>
      <p:sp>
        <p:nvSpPr>
          <p:cNvPr id="19" name="Text 16"/>
          <p:cNvSpPr txBox="1"/>
          <p:nvPr/>
        </p:nvSpPr>
        <p:spPr>
          <a:xfrm>
            <a:off x="1115568" y="3200400"/>
            <a:ext cx="3200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E21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Infocenter &amp; Dokumente</a:t>
            </a:r>
            <a:endParaRPr lang="en-US" sz="1400" dirty="0"/>
          </a:p>
        </p:txBody>
      </p:sp>
      <p:sp>
        <p:nvSpPr>
          <p:cNvPr id="20" name="Text 17"/>
          <p:cNvSpPr txBox="1"/>
          <p:nvPr/>
        </p:nvSpPr>
        <p:spPr>
          <a:xfrm>
            <a:off x="658368" y="3639312"/>
            <a:ext cx="3621024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300"/>
              </a:spcAft>
              <a:buNone/>
            </a:pPr>
            <a:r>
              <a:rPr lang="en-US" sz="1050" dirty="0">
                <a:solidFill>
                  <a:srgbClr val="2121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Mitteilungen der Firma, Bescheinigungen, Lohnabrechnungen, Kalender mit Feiertagen je Bundesland. Was HR sonst per Mail verteilt.</a:t>
            </a:r>
            <a:endParaRPr lang="en-US" sz="1050" dirty="0"/>
          </a:p>
        </p:txBody>
      </p:sp>
      <p:sp>
        <p:nvSpPr>
          <p:cNvPr id="21" name="Shape 18"/>
          <p:cNvSpPr/>
          <p:nvPr/>
        </p:nvSpPr>
        <p:spPr>
          <a:xfrm>
            <a:off x="4663440" y="3017520"/>
            <a:ext cx="4023360" cy="1554480"/>
          </a:xfrm>
          <a:prstGeom prst="roundRect">
            <a:avLst>
              <a:gd name="adj" fmla="val 4706"/>
            </a:avLst>
          </a:prstGeom>
          <a:solidFill>
            <a:srgbClr val="EBEEF2"/>
          </a:solidFill>
          <a:ln w="12700">
            <a:solidFill>
              <a:srgbClr val="EBEEF2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4846320" y="3200400"/>
            <a:ext cx="384048" cy="384048"/>
          </a:xfrm>
          <a:prstGeom prst="ellipse">
            <a:avLst/>
          </a:prstGeom>
          <a:solidFill>
            <a:srgbClr val="0E2154"/>
          </a:solidFill>
          <a:ln w="12700">
            <a:solidFill>
              <a:srgbClr val="0E2154"/>
            </a:solidFill>
            <a:prstDash val="solid"/>
          </a:ln>
        </p:spPr>
      </p:sp>
      <p:sp>
        <p:nvSpPr>
          <p:cNvPr id="23" name="Text 20"/>
          <p:cNvSpPr txBox="1"/>
          <p:nvPr/>
        </p:nvSpPr>
        <p:spPr>
          <a:xfrm>
            <a:off x="4846320" y="320040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▦</a:t>
            </a:r>
            <a:endParaRPr lang="en-US" sz="1400" dirty="0"/>
          </a:p>
        </p:txBody>
      </p:sp>
      <p:sp>
        <p:nvSpPr>
          <p:cNvPr id="24" name="Text 21"/>
          <p:cNvSpPr txBox="1"/>
          <p:nvPr/>
        </p:nvSpPr>
        <p:spPr>
          <a:xfrm>
            <a:off x="5321808" y="3200400"/>
            <a:ext cx="3200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E21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Wandterminal</a:t>
            </a:r>
            <a:endParaRPr lang="en-US" sz="1400" dirty="0"/>
          </a:p>
        </p:txBody>
      </p:sp>
      <p:sp>
        <p:nvSpPr>
          <p:cNvPr id="25" name="Text 22"/>
          <p:cNvSpPr txBox="1"/>
          <p:nvPr/>
        </p:nvSpPr>
        <p:spPr>
          <a:xfrm>
            <a:off x="4864608" y="3639312"/>
            <a:ext cx="3621024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300"/>
              </a:spcAft>
              <a:buNone/>
            </a:pPr>
            <a:r>
              <a:rPr lang="en-US" sz="1050" dirty="0">
                <a:solidFill>
                  <a:srgbClr val="2121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Ein Bildschirm am Eingang: PIN, Kommen, Gehen. Für Kolleginnen und Kollegen ohne Schreibtisch — Technik, Hausmeister, Objektbetreuung.</a:t>
            </a:r>
            <a:endParaRPr lang="en-US" sz="10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29600" y="256032"/>
            <a:ext cx="566928" cy="566928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457200" y="292608"/>
            <a:ext cx="7498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E21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Personaldaten sind die heikelsten Daten</a:t>
            </a:r>
            <a:endParaRPr lang="en-US" sz="2800" dirty="0"/>
          </a:p>
        </p:txBody>
      </p:sp>
      <p:sp>
        <p:nvSpPr>
          <p:cNvPr id="4" name="Text 1"/>
          <p:cNvSpPr txBox="1"/>
          <p:nvPr/>
        </p:nvSpPr>
        <p:spPr>
          <a:xfrm>
            <a:off x="457200" y="822960"/>
            <a:ext cx="7498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A6B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Deshalb nachprüfbare Vorkehrungen statt Zusicherungen</a:t>
            </a:r>
            <a:endParaRPr lang="en-US" sz="1300" dirty="0"/>
          </a:p>
        </p:txBody>
      </p:sp>
      <p:sp>
        <p:nvSpPr>
          <p:cNvPr id="5" name="Text 2"/>
          <p:cNvSpPr txBox="1"/>
          <p:nvPr/>
        </p:nvSpPr>
        <p:spPr>
          <a:xfrm>
            <a:off x="457200" y="47548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D9D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Prototyp für die P&amp;P Group · 17.09.2026</a:t>
            </a:r>
            <a:endParaRPr lang="en-US" sz="900" dirty="0"/>
          </a:p>
        </p:txBody>
      </p:sp>
      <p:sp>
        <p:nvSpPr>
          <p:cNvPr id="6" name="Shape 3"/>
          <p:cNvSpPr/>
          <p:nvPr/>
        </p:nvSpPr>
        <p:spPr>
          <a:xfrm>
            <a:off x="457200" y="1325880"/>
            <a:ext cx="2651760" cy="1508760"/>
          </a:xfrm>
          <a:prstGeom prst="roundRect">
            <a:avLst>
              <a:gd name="adj" fmla="val 4848"/>
            </a:avLst>
          </a:prstGeom>
          <a:solidFill>
            <a:srgbClr val="EBEEF2"/>
          </a:solidFill>
          <a:ln w="12700">
            <a:solidFill>
              <a:srgbClr val="EBEEF2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640080" y="1508760"/>
            <a:ext cx="384048" cy="384048"/>
          </a:xfrm>
          <a:prstGeom prst="ellipse">
            <a:avLst/>
          </a:prstGeom>
          <a:solidFill>
            <a:srgbClr val="0E2154"/>
          </a:solidFill>
          <a:ln w="12700">
            <a:solidFill>
              <a:srgbClr val="0E2154"/>
            </a:solidFill>
            <a:prstDash val="solid"/>
          </a:ln>
        </p:spPr>
      </p:sp>
      <p:sp>
        <p:nvSpPr>
          <p:cNvPr id="8" name="Text 5"/>
          <p:cNvSpPr txBox="1"/>
          <p:nvPr/>
        </p:nvSpPr>
        <p:spPr>
          <a:xfrm>
            <a:off x="640080" y="150876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400" dirty="0"/>
          </a:p>
        </p:txBody>
      </p:sp>
      <p:sp>
        <p:nvSpPr>
          <p:cNvPr id="9" name="Text 6"/>
          <p:cNvSpPr txBox="1"/>
          <p:nvPr/>
        </p:nvSpPr>
        <p:spPr>
          <a:xfrm>
            <a:off x="1115568" y="1508760"/>
            <a:ext cx="1828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E21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Eigene Server in Deutschland</a:t>
            </a:r>
            <a:endParaRPr lang="en-US" sz="1250" dirty="0"/>
          </a:p>
        </p:txBody>
      </p:sp>
      <p:sp>
        <p:nvSpPr>
          <p:cNvPr id="10" name="Text 7"/>
          <p:cNvSpPr txBox="1"/>
          <p:nvPr/>
        </p:nvSpPr>
        <p:spPr>
          <a:xfrm>
            <a:off x="658368" y="1947672"/>
            <a:ext cx="2249424" cy="7589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300"/>
              </a:spcAft>
              <a:buNone/>
            </a:pPr>
            <a:r>
              <a:rPr lang="en-US" sz="950" dirty="0">
                <a:solidFill>
                  <a:srgbClr val="2121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Kein Cloud-Anbieter dazwischen, keine Verarbeitung außerhalb der EU. Optional im Rechenzentrum von P&amp;P.</a:t>
            </a:r>
            <a:endParaRPr lang="en-US" sz="950" dirty="0"/>
          </a:p>
        </p:txBody>
      </p:sp>
      <p:sp>
        <p:nvSpPr>
          <p:cNvPr id="11" name="Shape 8"/>
          <p:cNvSpPr/>
          <p:nvPr/>
        </p:nvSpPr>
        <p:spPr>
          <a:xfrm>
            <a:off x="3246120" y="1325880"/>
            <a:ext cx="2651760" cy="1508760"/>
          </a:xfrm>
          <a:prstGeom prst="roundRect">
            <a:avLst>
              <a:gd name="adj" fmla="val 4848"/>
            </a:avLst>
          </a:prstGeom>
          <a:solidFill>
            <a:srgbClr val="EBEEF2"/>
          </a:solidFill>
          <a:ln w="12700">
            <a:solidFill>
              <a:srgbClr val="EBEEF2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429000" y="1508760"/>
            <a:ext cx="384048" cy="384048"/>
          </a:xfrm>
          <a:prstGeom prst="ellipse">
            <a:avLst/>
          </a:prstGeom>
          <a:solidFill>
            <a:srgbClr val="26418C"/>
          </a:solidFill>
          <a:ln w="12700">
            <a:solidFill>
              <a:srgbClr val="26418C"/>
            </a:solidFill>
            <a:prstDash val="solid"/>
          </a:ln>
        </p:spPr>
      </p:sp>
      <p:sp>
        <p:nvSpPr>
          <p:cNvPr id="13" name="Text 10"/>
          <p:cNvSpPr txBox="1"/>
          <p:nvPr/>
        </p:nvSpPr>
        <p:spPr>
          <a:xfrm>
            <a:off x="3429000" y="150876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400" dirty="0"/>
          </a:p>
        </p:txBody>
      </p:sp>
      <p:sp>
        <p:nvSpPr>
          <p:cNvPr id="14" name="Text 11"/>
          <p:cNvSpPr txBox="1"/>
          <p:nvPr/>
        </p:nvSpPr>
        <p:spPr>
          <a:xfrm>
            <a:off x="3904488" y="1508760"/>
            <a:ext cx="1828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E21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Rollen und Rechte</a:t>
            </a:r>
            <a:endParaRPr lang="en-US" sz="1250" dirty="0"/>
          </a:p>
        </p:txBody>
      </p:sp>
      <p:sp>
        <p:nvSpPr>
          <p:cNvPr id="15" name="Text 12"/>
          <p:cNvSpPr txBox="1"/>
          <p:nvPr/>
        </p:nvSpPr>
        <p:spPr>
          <a:xfrm>
            <a:off x="3447288" y="1947672"/>
            <a:ext cx="2249424" cy="7589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300"/>
              </a:spcAft>
              <a:buNone/>
            </a:pPr>
            <a:r>
              <a:rPr lang="en-US" sz="950" dirty="0">
                <a:solidFill>
                  <a:srgbClr val="2121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Fünf Rollen mit getrennten Lese- und Schreibrechten. Wer keine Gehälter bearbeitet, sieht keine. Fachbereiche sehen nur ihre Bewerber.</a:t>
            </a:r>
            <a:endParaRPr lang="en-US" sz="950" dirty="0"/>
          </a:p>
        </p:txBody>
      </p:sp>
      <p:sp>
        <p:nvSpPr>
          <p:cNvPr id="16" name="Shape 13"/>
          <p:cNvSpPr/>
          <p:nvPr/>
        </p:nvSpPr>
        <p:spPr>
          <a:xfrm>
            <a:off x="6035040" y="1325880"/>
            <a:ext cx="2651760" cy="1508760"/>
          </a:xfrm>
          <a:prstGeom prst="roundRect">
            <a:avLst>
              <a:gd name="adj" fmla="val 4848"/>
            </a:avLst>
          </a:prstGeom>
          <a:solidFill>
            <a:srgbClr val="EBEEF2"/>
          </a:solidFill>
          <a:ln w="12700">
            <a:solidFill>
              <a:srgbClr val="EBEE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217920" y="1508760"/>
            <a:ext cx="384048" cy="384048"/>
          </a:xfrm>
          <a:prstGeom prst="ellipse">
            <a:avLst/>
          </a:prstGeom>
          <a:solidFill>
            <a:srgbClr val="756AAE"/>
          </a:solidFill>
          <a:ln w="12700">
            <a:solidFill>
              <a:srgbClr val="756AAE"/>
            </a:solidFill>
            <a:prstDash val="solid"/>
          </a:ln>
        </p:spPr>
      </p:sp>
      <p:sp>
        <p:nvSpPr>
          <p:cNvPr id="18" name="Text 15"/>
          <p:cNvSpPr txBox="1"/>
          <p:nvPr/>
        </p:nvSpPr>
        <p:spPr>
          <a:xfrm>
            <a:off x="6217920" y="150876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400" dirty="0"/>
          </a:p>
        </p:txBody>
      </p:sp>
      <p:sp>
        <p:nvSpPr>
          <p:cNvPr id="19" name="Text 16"/>
          <p:cNvSpPr txBox="1"/>
          <p:nvPr/>
        </p:nvSpPr>
        <p:spPr>
          <a:xfrm>
            <a:off x="6693408" y="1508760"/>
            <a:ext cx="1828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E21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Prüfprotokoll</a:t>
            </a:r>
            <a:endParaRPr lang="en-US" sz="1250" dirty="0"/>
          </a:p>
        </p:txBody>
      </p:sp>
      <p:sp>
        <p:nvSpPr>
          <p:cNvPr id="20" name="Text 17"/>
          <p:cNvSpPr txBox="1"/>
          <p:nvPr/>
        </p:nvSpPr>
        <p:spPr>
          <a:xfrm>
            <a:off x="6236208" y="1947672"/>
            <a:ext cx="2249424" cy="7589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300"/>
              </a:spcAft>
              <a:buNone/>
            </a:pPr>
            <a:r>
              <a:rPr lang="en-US" sz="950" dirty="0">
                <a:solidFill>
                  <a:srgbClr val="2121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Jede Änderung wird festgehalten: wer, wann, was. Auch Monate später nachvollziehbar — und für den Betriebsrat auswertbar.</a:t>
            </a:r>
            <a:endParaRPr lang="en-US" sz="950" dirty="0"/>
          </a:p>
        </p:txBody>
      </p:sp>
      <p:sp>
        <p:nvSpPr>
          <p:cNvPr id="21" name="Shape 18"/>
          <p:cNvSpPr/>
          <p:nvPr/>
        </p:nvSpPr>
        <p:spPr>
          <a:xfrm>
            <a:off x="457200" y="2971800"/>
            <a:ext cx="2651760" cy="1508760"/>
          </a:xfrm>
          <a:prstGeom prst="roundRect">
            <a:avLst>
              <a:gd name="adj" fmla="val 4848"/>
            </a:avLst>
          </a:prstGeom>
          <a:solidFill>
            <a:srgbClr val="EBEEF2"/>
          </a:solidFill>
          <a:ln w="12700">
            <a:solidFill>
              <a:srgbClr val="EBEEF2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640080" y="3154680"/>
            <a:ext cx="384048" cy="384048"/>
          </a:xfrm>
          <a:prstGeom prst="ellipse">
            <a:avLst/>
          </a:prstGeom>
          <a:solidFill>
            <a:srgbClr val="0E2154"/>
          </a:solidFill>
          <a:ln w="12700">
            <a:solidFill>
              <a:srgbClr val="0E2154"/>
            </a:solidFill>
            <a:prstDash val="solid"/>
          </a:ln>
        </p:spPr>
      </p:sp>
      <p:sp>
        <p:nvSpPr>
          <p:cNvPr id="23" name="Text 20"/>
          <p:cNvSpPr txBox="1"/>
          <p:nvPr/>
        </p:nvSpPr>
        <p:spPr>
          <a:xfrm>
            <a:off x="640080" y="315468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400" dirty="0"/>
          </a:p>
        </p:txBody>
      </p:sp>
      <p:sp>
        <p:nvSpPr>
          <p:cNvPr id="24" name="Text 21"/>
          <p:cNvSpPr txBox="1"/>
          <p:nvPr/>
        </p:nvSpPr>
        <p:spPr>
          <a:xfrm>
            <a:off x="1115568" y="3154680"/>
            <a:ext cx="1828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E21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DSGVO als Funktion</a:t>
            </a:r>
            <a:endParaRPr lang="en-US" sz="1250" dirty="0"/>
          </a:p>
        </p:txBody>
      </p:sp>
      <p:sp>
        <p:nvSpPr>
          <p:cNvPr id="25" name="Text 22"/>
          <p:cNvSpPr txBox="1"/>
          <p:nvPr/>
        </p:nvSpPr>
        <p:spPr>
          <a:xfrm>
            <a:off x="658368" y="3593592"/>
            <a:ext cx="2249424" cy="7589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300"/>
              </a:spcAft>
              <a:buNone/>
            </a:pPr>
            <a:r>
              <a:rPr lang="en-US" sz="950" dirty="0">
                <a:solidFill>
                  <a:srgbClr val="2121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Auskunft, Berichtigung, Löschung sind Knöpfe. Aufbewahrungsfristen laufen mit, Löschautomatik nach Verfahrensende.</a:t>
            </a:r>
            <a:endParaRPr lang="en-US" sz="950" dirty="0"/>
          </a:p>
        </p:txBody>
      </p:sp>
      <p:sp>
        <p:nvSpPr>
          <p:cNvPr id="26" name="Shape 23"/>
          <p:cNvSpPr/>
          <p:nvPr/>
        </p:nvSpPr>
        <p:spPr>
          <a:xfrm>
            <a:off x="3246120" y="2971800"/>
            <a:ext cx="2651760" cy="1508760"/>
          </a:xfrm>
          <a:prstGeom prst="roundRect">
            <a:avLst>
              <a:gd name="adj" fmla="val 4848"/>
            </a:avLst>
          </a:prstGeom>
          <a:solidFill>
            <a:srgbClr val="EBEEF2"/>
          </a:solidFill>
          <a:ln w="12700">
            <a:solidFill>
              <a:srgbClr val="EBEEF2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3429000" y="3154680"/>
            <a:ext cx="384048" cy="384048"/>
          </a:xfrm>
          <a:prstGeom prst="ellipse">
            <a:avLst/>
          </a:prstGeom>
          <a:solidFill>
            <a:srgbClr val="26418C"/>
          </a:solidFill>
          <a:ln w="12700">
            <a:solidFill>
              <a:srgbClr val="26418C"/>
            </a:solidFill>
            <a:prstDash val="solid"/>
          </a:ln>
        </p:spPr>
      </p:sp>
      <p:sp>
        <p:nvSpPr>
          <p:cNvPr id="28" name="Text 25"/>
          <p:cNvSpPr txBox="1"/>
          <p:nvPr/>
        </p:nvSpPr>
        <p:spPr>
          <a:xfrm>
            <a:off x="3429000" y="315468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400" dirty="0"/>
          </a:p>
        </p:txBody>
      </p:sp>
      <p:sp>
        <p:nvSpPr>
          <p:cNvPr id="29" name="Text 26"/>
          <p:cNvSpPr txBox="1"/>
          <p:nvPr/>
        </p:nvSpPr>
        <p:spPr>
          <a:xfrm>
            <a:off x="3904488" y="3154680"/>
            <a:ext cx="1828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E21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Tägliche Sicherung</a:t>
            </a:r>
            <a:endParaRPr lang="en-US" sz="1250" dirty="0"/>
          </a:p>
        </p:txBody>
      </p:sp>
      <p:sp>
        <p:nvSpPr>
          <p:cNvPr id="30" name="Text 27"/>
          <p:cNvSpPr txBox="1"/>
          <p:nvPr/>
        </p:nvSpPr>
        <p:spPr>
          <a:xfrm>
            <a:off x="3447288" y="3593592"/>
            <a:ext cx="2249424" cy="7589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300"/>
              </a:spcAft>
              <a:buNone/>
            </a:pPr>
            <a:r>
              <a:rPr lang="en-US" sz="950" dirty="0">
                <a:solidFill>
                  <a:srgbClr val="2121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Jede Nacht gesichert, Wiederherstellung regelmäßig geprobt. Eine Sicherung, die nie zurückgespielt wurde, ist keine.</a:t>
            </a:r>
            <a:endParaRPr lang="en-US" sz="950" dirty="0"/>
          </a:p>
        </p:txBody>
      </p:sp>
      <p:sp>
        <p:nvSpPr>
          <p:cNvPr id="31" name="Shape 28"/>
          <p:cNvSpPr/>
          <p:nvPr/>
        </p:nvSpPr>
        <p:spPr>
          <a:xfrm>
            <a:off x="6035040" y="2971800"/>
            <a:ext cx="2651760" cy="1508760"/>
          </a:xfrm>
          <a:prstGeom prst="roundRect">
            <a:avLst>
              <a:gd name="adj" fmla="val 4848"/>
            </a:avLst>
          </a:prstGeom>
          <a:solidFill>
            <a:srgbClr val="EBEEF2"/>
          </a:solidFill>
          <a:ln w="12700">
            <a:solidFill>
              <a:srgbClr val="EBEEF2"/>
            </a:solidFill>
            <a:prstDash val="solid"/>
          </a:ln>
        </p:spPr>
      </p:sp>
      <p:sp>
        <p:nvSpPr>
          <p:cNvPr id="32" name="Shape 29"/>
          <p:cNvSpPr/>
          <p:nvPr/>
        </p:nvSpPr>
        <p:spPr>
          <a:xfrm>
            <a:off x="6217920" y="3154680"/>
            <a:ext cx="384048" cy="384048"/>
          </a:xfrm>
          <a:prstGeom prst="ellipse">
            <a:avLst/>
          </a:prstGeom>
          <a:solidFill>
            <a:srgbClr val="756AAE"/>
          </a:solidFill>
          <a:ln w="12700">
            <a:solidFill>
              <a:srgbClr val="756AAE"/>
            </a:solidFill>
            <a:prstDash val="solid"/>
          </a:ln>
        </p:spPr>
      </p:sp>
      <p:sp>
        <p:nvSpPr>
          <p:cNvPr id="33" name="Text 30"/>
          <p:cNvSpPr txBox="1"/>
          <p:nvPr/>
        </p:nvSpPr>
        <p:spPr>
          <a:xfrm>
            <a:off x="6217920" y="315468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400" dirty="0"/>
          </a:p>
        </p:txBody>
      </p:sp>
      <p:sp>
        <p:nvSpPr>
          <p:cNvPr id="34" name="Text 31"/>
          <p:cNvSpPr txBox="1"/>
          <p:nvPr/>
        </p:nvSpPr>
        <p:spPr>
          <a:xfrm>
            <a:off x="6693408" y="3154680"/>
            <a:ext cx="1828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E21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Verschlüsselt, gedrosselt</a:t>
            </a:r>
            <a:endParaRPr lang="en-US" sz="1250" dirty="0"/>
          </a:p>
        </p:txBody>
      </p:sp>
      <p:sp>
        <p:nvSpPr>
          <p:cNvPr id="35" name="Text 32"/>
          <p:cNvSpPr txBox="1"/>
          <p:nvPr/>
        </p:nvSpPr>
        <p:spPr>
          <a:xfrm>
            <a:off x="6236208" y="3593592"/>
            <a:ext cx="2249424" cy="7589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300"/>
              </a:spcAft>
              <a:buNone/>
            </a:pPr>
            <a:r>
              <a:rPr lang="en-US" sz="950" dirty="0">
                <a:solidFill>
                  <a:srgbClr val="21212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Nur verschlüsselte Verbindungen. Anmeldungen gebremst, Zwei-Faktor möglich. Kein Sammelzugang — sonst sagt das Protokoll nichts.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Personal &amp; Recruiting für die P&amp;P Group — Prototyp</dc:title>
  <dc:subject>PptxGenJS Presentation</dc:subject>
  <dc:creator>Human Capital Group</dc:creator>
  <cp:lastModifiedBy>Human Capital Group</cp:lastModifiedBy>
  <cp:revision>1</cp:revision>
  <dcterms:created xsi:type="dcterms:W3CDTF">2026-09-16T18:08:53Z</dcterms:created>
  <dcterms:modified xsi:type="dcterms:W3CDTF">2026-09-16T18:08:53Z</dcterms:modified>
</cp:coreProperties>
</file>